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2"/>
  </p:notesMasterIdLst>
  <p:sldIdLst>
    <p:sldId id="280" r:id="rId2"/>
    <p:sldId id="357" r:id="rId3"/>
    <p:sldId id="362" r:id="rId4"/>
    <p:sldId id="309" r:id="rId5"/>
    <p:sldId id="347" r:id="rId6"/>
    <p:sldId id="349" r:id="rId7"/>
    <p:sldId id="350" r:id="rId8"/>
    <p:sldId id="341" r:id="rId9"/>
    <p:sldId id="291" r:id="rId10"/>
    <p:sldId id="351" r:id="rId11"/>
    <p:sldId id="352" r:id="rId12"/>
    <p:sldId id="312" r:id="rId13"/>
    <p:sldId id="282" r:id="rId14"/>
    <p:sldId id="365" r:id="rId15"/>
    <p:sldId id="366" r:id="rId16"/>
    <p:sldId id="360" r:id="rId17"/>
    <p:sldId id="324" r:id="rId18"/>
    <p:sldId id="367" r:id="rId19"/>
    <p:sldId id="361" r:id="rId20"/>
    <p:sldId id="363" r:id="rId21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B900"/>
    <a:srgbClr val="00BCF2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41803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다음 프레젠테이션은 </a:t>
            </a:r>
            <a:r>
              <a:rPr lang="en-US" altLang="ko-KR" b="0" u="none" dirty="0">
                <a:ea typeface="Malgun Gothic" panose="020B0503020000020004" pitchFamily="34" charset="-127"/>
              </a:rPr>
              <a:t>5~10</a:t>
            </a:r>
            <a:r>
              <a:rPr lang="ko-KR" altLang="en-US" b="0" u="none" dirty="0">
                <a:ea typeface="Malgun Gothic" panose="020B0503020000020004" pitchFamily="34" charset="-127"/>
              </a:rPr>
              <a:t>세 사이의 아동용입니다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이 활동은 </a:t>
            </a:r>
            <a:r>
              <a:rPr lang="en-US" altLang="ko-KR" b="0" u="none" dirty="0">
                <a:ea typeface="Malgun Gothic" panose="020B0503020000020004" pitchFamily="34" charset="-127"/>
              </a:rPr>
              <a:t>60</a:t>
            </a:r>
            <a:r>
              <a:rPr lang="ko-KR" altLang="en-US" b="0" u="none" dirty="0">
                <a:ea typeface="Malgun Gothic" panose="020B0503020000020004" pitchFamily="34" charset="-127"/>
              </a:rPr>
              <a:t>분 동안 진행하도록 계획하는 것이 좋습니다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대상의 연령이 더 어린 경우에는 시간을 줄이세요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 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>
              <a:defRPr/>
            </a:pPr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r>
              <a:rPr lang="ko-KR" altLang="en-US" b="0" u="none" dirty="0">
                <a:ea typeface="Malgun Gothic" panose="020B0503020000020004" pitchFamily="34" charset="-127"/>
              </a:rPr>
              <a:t>여러분 안녕하세요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!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저는 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&lt;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조직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&gt;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에서 온 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&lt;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이름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&gt;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입니다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오늘은 </a:t>
            </a:r>
            <a:r>
              <a:rPr lang="en-US" altLang="ko-KR" b="0" u="none" dirty="0">
                <a:ea typeface="Malgun Gothic" panose="020B0503020000020004" pitchFamily="34" charset="-127"/>
              </a:rPr>
              <a:t>Minecraft</a:t>
            </a:r>
            <a:r>
              <a:rPr lang="ko-KR" altLang="en-US" b="0" u="none" dirty="0">
                <a:ea typeface="Malgun Gothic" panose="020B0503020000020004" pitchFamily="34" charset="-127"/>
              </a:rPr>
              <a:t>의 </a:t>
            </a:r>
            <a:r>
              <a:rPr lang="en-US" altLang="ko-KR" b="0" u="none" dirty="0">
                <a:ea typeface="Malgun Gothic" panose="020B0503020000020004" pitchFamily="34" charset="-127"/>
              </a:rPr>
              <a:t>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ko-KR" altLang="en-US" b="0" u="none" dirty="0">
                <a:ea typeface="Malgun Gothic" panose="020B0503020000020004" pitchFamily="34" charset="-127"/>
              </a:rPr>
              <a:t>를 같이 해 볼 거예요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는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코드를 이해하기 쉽게 설명해 주고 누구나 기본 지식을 배울 수 있음을 보여 주기 위해 비영리 기관인 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Code.org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에서 후원하는 전 세계적 캠페인입니다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여러분은 오늘 이 캠페인을 진행하면서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Microsoft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의 새로운 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Minecraft 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자습서를 사용해 코드를 작성하는 방법을 배울 거예요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그 전에 먼저 코딩이란 무엇이고 왜 중요한지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,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그리고 코딩이 얼마나 재미있는지에 대해 설명해 드릴게요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!</a:t>
            </a:r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b="0" u="none" baseline="0" dirty="0">
                <a:ea typeface="Malgun Gothic" panose="020B0503020000020004" pitchFamily="34" charset="-127"/>
              </a:rPr>
              <a:t>참가자들이 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Hour of Code</a:t>
            </a:r>
            <a:r>
              <a:rPr lang="en-US" altLang="ko-KR" b="0" u="none" baseline="30000" dirty="0"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에 흥미를 가지게 하십시오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!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b="1" u="sng" baseline="0" dirty="0">
                <a:ea typeface="Malgun Gothic" panose="020B0503020000020004" pitchFamily="34" charset="-127"/>
              </a:rPr>
              <a:t>진행자 메모</a:t>
            </a:r>
            <a:r>
              <a:rPr lang="en-US" altLang="ko-KR" b="1" u="sng" baseline="0" dirty="0">
                <a:ea typeface="Malgun Gothic" panose="020B0503020000020004" pitchFamily="34" charset="-127"/>
              </a:rPr>
              <a:t>: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이벤트의 주요 목적은 참가자들이 자습서를 직접 체험해 보는 것임을 염두에 두십시오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여러분의 프레젠테이션 시간을 적절히 제한하십시오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프레젠테이션 자료의 슬라이드는 대부분 아주 잠시 동안 보여 줌으로써 빠른 대화형 프레젠테이션을 지원하도록 만들어졌습니다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dirty="0">
                <a:effectLst/>
                <a:ea typeface="Malgun Gothic" panose="020B0503020000020004" pitchFamily="34" charset="-127"/>
              </a:rPr>
              <a:t>이 이미지는 전 세계의 </a:t>
            </a:r>
            <a:r>
              <a:rPr lang="en-US" altLang="ko-KR" dirty="0">
                <a:effectLst/>
                <a:ea typeface="Malgun Gothic" panose="020B0503020000020004" pitchFamily="34" charset="-127"/>
              </a:rPr>
              <a:t>Hour of Code</a:t>
            </a:r>
            <a:r>
              <a:rPr lang="en-US" altLang="ko-KR" b="0" u="none" baseline="30000" dirty="0"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effectLst/>
                <a:ea typeface="Malgun Gothic" panose="020B0503020000020004" pitchFamily="34" charset="-127"/>
              </a:rPr>
              <a:t>이벤트 참가 현황을 나타냅니다</a:t>
            </a:r>
            <a:r>
              <a:rPr lang="en-US" altLang="ko-KR" dirty="0">
                <a:effectLst/>
                <a:ea typeface="Malgun Gothic" panose="020B0503020000020004" pitchFamily="34" charset="-127"/>
              </a:rPr>
              <a:t>.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코드를 사용하면 새로운 것을 만들 수도 있기 때문에 창의력과 독창성이 풍부하면 도움이 된답니다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!"</a:t>
            </a: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10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dirty="0">
                <a:ea typeface="Malgun Gothic" panose="020B0503020000020004" pitchFamily="34" charset="-127"/>
              </a:rPr>
              <a:t>코딩은 그룹으로 진행하는 활동이에요</a:t>
            </a:r>
            <a:r>
              <a:rPr lang="en-US" altLang="ko-KR" dirty="0">
                <a:ea typeface="Malgun Gothic" panose="020B0503020000020004" pitchFamily="34" charset="-127"/>
              </a:rPr>
              <a:t>! </a:t>
            </a:r>
            <a:r>
              <a:rPr lang="ko-KR" altLang="en-US" dirty="0">
                <a:ea typeface="Malgun Gothic" panose="020B0503020000020004" pitchFamily="34" charset="-127"/>
              </a:rPr>
              <a:t>코드를 작성하는 사람은 모두가 문제를 해결하고 상상력을 발휘할 수 있기 때문에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아이디어와 해결 방법을 공유해서 서로 도움을 준답니다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!" </a:t>
            </a:r>
            <a:endParaRPr lang="ko-KR" altLang="en-US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11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“여러분은 무슨 활동을 좋아하나요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?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독서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스포츠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패션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비디오 게임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뭐든 괜찮습니다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.”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코딩을 기술 분야 이외의 관심사와 연관된 작업으로 설명합니다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그러면 아동들의 흥미를 유발할 가능성을 높일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이를 통해 좋아하는 활동에 대한 관심사를 코딩 프로젝트와 연계하여 코딩에 대한 관심도를 더욱 높일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교사 참고 사항</a:t>
            </a:r>
            <a:r>
              <a:rPr lang="en-US" altLang="ko-KR" b="1" u="sng" dirty="0">
                <a:ea typeface="Malgun Gothic" panose="020B0503020000020004" pitchFamily="34" charset="-127"/>
              </a:rPr>
              <a:t>: </a:t>
            </a:r>
            <a:r>
              <a:rPr lang="ko-KR" altLang="en-US" b="0" dirty="0">
                <a:ea typeface="Malgun Gothic" panose="020B0503020000020004" pitchFamily="34" charset="-127"/>
              </a:rPr>
              <a:t>참가자들에게 좋아하는 활동과 아이디어를 이야기해 보도록 합니다</a:t>
            </a:r>
            <a:r>
              <a:rPr lang="en-US" altLang="ko-KR" b="0" dirty="0"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12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“코딩은 여러분이 좋아하는 모든 활동의 일부가 될 수 있습니다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b="0" u="none" baseline="0" dirty="0">
                <a:ea typeface="Malgun Gothic" panose="020B0503020000020004" pitchFamily="34" charset="-127"/>
              </a:rPr>
              <a:t>*사례 언급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영화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를 좋아한다면 영화의 등급을 매기고 영화에 대해 토론하는 앱을 만들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비디오 게임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을 좋아한다면 게임을 직접 만들어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스포츠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를 좋아한다면 제일 좋아하는 팀의 성적을 보여 주는 앱을 만들 수 있습니다 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만화와 슈퍼히어로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를 좋아한다면 제일 좋아하는 캐릭터에 대한 웹 사이트를 만들 수 있습니다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코딩을 하고 코딩으로 무엇을 할 수 있는지 발견해 가는 과정에서 새로운 방식의 즐거움을 찾을 수 있을 뿐 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그렇게 만들어진 결과물을 친구와 공유하고 함께 사용할 수도 있다는 것을 강조하십시오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13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r>
              <a:rPr lang="ko-KR" altLang="en-US" b="0" u="none" dirty="0">
                <a:ea typeface="Malgun Gothic" panose="020B0503020000020004" pitchFamily="34" charset="-127"/>
              </a:rPr>
              <a:t>이제 코딩을 시작할 준비가 되었나요</a:t>
            </a:r>
            <a:r>
              <a:rPr lang="en-US" altLang="ko-KR" b="0" u="none" dirty="0">
                <a:ea typeface="Malgun Gothic" panose="020B0503020000020004" pitchFamily="34" charset="-127"/>
              </a:rPr>
              <a:t>? </a:t>
            </a:r>
            <a:r>
              <a:rPr lang="ko-KR" altLang="en-US" b="0" u="none" dirty="0">
                <a:ea typeface="Malgun Gothic" panose="020B0503020000020004" pitchFamily="34" charset="-127"/>
              </a:rPr>
              <a:t>그럼 시작하겠습니다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 </a:t>
            </a:r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오늘의 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에서는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게임을 모티브로 한 자습서</a:t>
            </a:r>
            <a:r>
              <a:rPr lang="ko-KR" altLang="en-US" dirty="0">
                <a:ea typeface="Malgun Gothic" panose="020B0503020000020004" pitchFamily="34" charset="-127"/>
              </a:rPr>
              <a:t>에서 코딩을 배울 거예요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! </a:t>
            </a:r>
            <a:r>
              <a:rPr lang="ko-KR" altLang="en-US" dirty="0">
                <a:ea typeface="Malgun Gothic" panose="020B0503020000020004" pitchFamily="34" charset="-127"/>
              </a:rPr>
              <a:t>이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비디오 게임의 캐릭터와 개념을 사용하지만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자습서가 게임인 것은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r>
              <a:rPr lang="en-US" altLang="ko-KR" dirty="0">
                <a:ea typeface="Malgun Gothic" panose="020B0503020000020004" pitchFamily="34" charset="-127"/>
              </a:rPr>
              <a:t>"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 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요원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으로 게임을 진행하며 루프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디버깅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함수 등의 코딩 기술을 사용하여 퍼즐의 해답을 직접 디자인하고 요원이 명령을 실행하는 과정을 확인하게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."</a:t>
            </a:r>
            <a:endParaRPr lang="ko-KR" altLang="en-US" sz="1200" b="0" baseline="0" dirty="0">
              <a:ea typeface="Malgun Gothic" panose="020B0503020000020004" pitchFamily="34" charset="-127"/>
            </a:endParaRP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u="none" baseline="0" dirty="0">
                <a:ea typeface="Malgun Gothic" panose="020B0503020000020004" pitchFamily="34" charset="-127"/>
              </a:rPr>
              <a:t>"</a:t>
            </a:r>
            <a:r>
              <a:rPr lang="ko-KR" altLang="en-US" sz="1200" b="0" u="none" baseline="0" dirty="0">
                <a:ea typeface="Malgun Gothic" panose="020B0503020000020004" pitchFamily="34" charset="-127"/>
              </a:rPr>
              <a:t>오늘은 </a:t>
            </a:r>
            <a:r>
              <a:rPr lang="en-US" altLang="ko-KR" sz="1200" b="0" u="none" baseline="0" dirty="0">
                <a:ea typeface="Malgun Gothic" panose="020B0503020000020004" pitchFamily="34" charset="-127"/>
              </a:rPr>
              <a:t>_____</a:t>
            </a:r>
            <a:r>
              <a:rPr lang="ko-KR" altLang="en-US" sz="1200" b="0" u="none" baseline="0" dirty="0">
                <a:ea typeface="Malgun Gothic" panose="020B0503020000020004" pitchFamily="34" charset="-127"/>
              </a:rPr>
              <a:t>시간 동안 게임을 할 거예요</a:t>
            </a:r>
            <a:r>
              <a:rPr lang="en-US" altLang="ko-KR" sz="1200" b="0" u="none" baseline="0" dirty="0">
                <a:ea typeface="Malgun Gothic" panose="020B0503020000020004" pitchFamily="34" charset="-127"/>
              </a:rPr>
              <a:t>. </a:t>
            </a:r>
            <a:r>
              <a:rPr lang="ko-KR" altLang="en-US" sz="1200" b="0" u="none" baseline="0" dirty="0">
                <a:ea typeface="Malgun Gothic" panose="020B0503020000020004" pitchFamily="34" charset="-127"/>
              </a:rPr>
              <a:t>해답을 모르겠으면 인내심을 가지고 다른 방법으로 문제를 풀어 보세요</a:t>
            </a:r>
            <a:r>
              <a:rPr lang="en-US" altLang="ko-KR" sz="1200" b="0" u="none" baseline="0" dirty="0">
                <a:ea typeface="Malgun Gothic" panose="020B0503020000020004" pitchFamily="34" charset="-127"/>
              </a:rPr>
              <a:t>. </a:t>
            </a:r>
            <a:r>
              <a:rPr lang="ko-KR" altLang="en-US" sz="1200" b="0" u="none" baseline="0" dirty="0">
                <a:ea typeface="Malgun Gothic" panose="020B0503020000020004" pitchFamily="34" charset="-127"/>
              </a:rPr>
              <a:t>옆 사람에게 물어 봐도 돼요</a:t>
            </a:r>
            <a:r>
              <a:rPr lang="en-US" altLang="ko-KR" sz="1200" b="0" u="none" baseline="0" dirty="0">
                <a:ea typeface="Malgun Gothic" panose="020B0503020000020004" pitchFamily="34" charset="-127"/>
              </a:rPr>
              <a:t>. </a:t>
            </a:r>
            <a:r>
              <a:rPr lang="ko-KR" altLang="en-US" sz="1200" b="0" u="none" baseline="0" dirty="0">
                <a:ea typeface="Malgun Gothic" panose="020B0503020000020004" pitchFamily="34" charset="-127"/>
              </a:rPr>
              <a:t>선생님의 도움이 필요하면 </a:t>
            </a:r>
            <a:r>
              <a:rPr lang="en-US" altLang="ko-KR" sz="1200" b="0" u="none" baseline="0" dirty="0">
                <a:ea typeface="Malgun Gothic" panose="020B0503020000020004" pitchFamily="34" charset="-127"/>
              </a:rPr>
              <a:t>[</a:t>
            </a:r>
            <a:r>
              <a:rPr lang="ko-KR" altLang="en-US" sz="1200" b="0" u="none" baseline="0" dirty="0">
                <a:ea typeface="Malgun Gothic" panose="020B0503020000020004" pitchFamily="34" charset="-127"/>
              </a:rPr>
              <a:t>손을 드세요</a:t>
            </a:r>
            <a:r>
              <a:rPr lang="en-US" altLang="ko-KR" sz="1200" b="0" u="none" baseline="0" dirty="0">
                <a:ea typeface="Malgun Gothic" panose="020B0503020000020004" pitchFamily="34" charset="-127"/>
              </a:rPr>
              <a:t>, </a:t>
            </a:r>
            <a:r>
              <a:rPr lang="ko-KR" altLang="en-US" sz="1200" b="0" u="none" baseline="0" dirty="0">
                <a:ea typeface="Malgun Gothic" panose="020B0503020000020004" pitchFamily="34" charset="-127"/>
              </a:rPr>
              <a:t>엄지를 올리세요 등</a:t>
            </a:r>
            <a:r>
              <a:rPr lang="en-US" altLang="ko-KR" sz="1200" b="0" u="none" baseline="0" dirty="0">
                <a:ea typeface="Malgun Gothic" panose="020B0503020000020004" pitchFamily="34" charset="-127"/>
              </a:rPr>
              <a:t>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u="none" baseline="0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u="none" baseline="0" dirty="0">
                <a:ea typeface="Malgun Gothic" panose="020B0503020000020004" pitchFamily="34" charset="-127"/>
              </a:rPr>
              <a:t>그리고 꼭 헤드폰을 착용하세요</a:t>
            </a:r>
            <a:r>
              <a:rPr lang="en-US" altLang="ko-KR" sz="1200" b="0" u="none" baseline="0" dirty="0">
                <a:ea typeface="Malgun Gothic" panose="020B0503020000020004" pitchFamily="34" charset="-127"/>
              </a:rPr>
              <a:t>!”</a:t>
            </a:r>
            <a:endParaRPr lang="ko-KR" altLang="en-US" sz="1200" b="0" u="none" dirty="0">
              <a:ea typeface="Malgun Gothic" panose="020B0503020000020004" pitchFamily="34" charset="-127"/>
            </a:endParaRP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Malgun Gothic" panose="020B0503020000020004" pitchFamily="34" charset="-127"/>
              </a:rPr>
              <a:t>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를 소개합니다</a:t>
            </a:r>
            <a:r>
              <a:rPr lang="en-US" altLang="ko-KR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진행자 메모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ea typeface="Malgun Gothic" panose="020B0503020000020004" pitchFamily="34" charset="-127"/>
              </a:rPr>
              <a:t>여러 개의 </a:t>
            </a:r>
            <a:r>
              <a:rPr lang="en-US" altLang="ko-KR" b="0" dirty="0">
                <a:ea typeface="Malgun Gothic" panose="020B0503020000020004" pitchFamily="34" charset="-127"/>
              </a:rPr>
              <a:t>Minecraft </a:t>
            </a:r>
            <a:r>
              <a:rPr lang="ko-KR" altLang="en-US" b="0" dirty="0">
                <a:ea typeface="Malgun Gothic" panose="020B0503020000020004" pitchFamily="34" charset="-127"/>
              </a:rPr>
              <a:t>자습서가 있습니다</a:t>
            </a:r>
            <a:r>
              <a:rPr lang="en-US" altLang="ko-KR" b="0" dirty="0">
                <a:ea typeface="Malgun Gothic" panose="020B0503020000020004" pitchFamily="34" charset="-127"/>
              </a:rPr>
              <a:t>. </a:t>
            </a:r>
            <a:r>
              <a:rPr lang="ko-KR" altLang="en-US" dirty="0">
                <a:ea typeface="Malgun Gothic" panose="020B0503020000020004" pitchFamily="34" charset="-127"/>
              </a:rPr>
              <a:t>이번 학년도의 자습서부터 시작하고</a:t>
            </a:r>
            <a:r>
              <a:rPr lang="en-US" altLang="ko-KR" dirty="0"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ea typeface="Malgun Gothic" panose="020B0503020000020004" pitchFamily="34" charset="-127"/>
              </a:rPr>
              <a:t>일찍 완료되면 다른 자습서를 활용하세요</a:t>
            </a:r>
            <a:r>
              <a:rPr lang="en-US" altLang="ko-KR" dirty="0">
                <a:ea typeface="Malgun Gothic" panose="020B0503020000020004" pitchFamily="34" charset="-127"/>
              </a:rPr>
              <a:t>.</a:t>
            </a:r>
            <a:r>
              <a:rPr lang="ko-KR" altLang="en-US" b="0" dirty="0">
                <a:ea typeface="Malgun Gothic" panose="020B0503020000020004" pitchFamily="34" charset="-127"/>
              </a:rPr>
              <a:t> 각 자습서에서는 서로 다른 개념을 제시하므로 모든 자습서의 내용은 유용합니다</a:t>
            </a:r>
            <a:r>
              <a:rPr lang="en-US" altLang="ko-KR" b="0" dirty="0">
                <a:ea typeface="Malgun Gothic" panose="020B0503020000020004" pitchFamily="34" charset="-127"/>
              </a:rPr>
              <a:t>!</a:t>
            </a:r>
            <a:r>
              <a:rPr lang="ko-KR" altLang="en-US" dirty="0">
                <a:ea typeface="Malgun Gothic" panose="020B0503020000020004" pitchFamily="34" charset="-127"/>
              </a:rPr>
              <a:t> </a:t>
            </a:r>
            <a:endParaRPr lang="ko-KR" altLang="en-US" b="0" dirty="0">
              <a:ea typeface="Malgun Gothic" panose="020B0503020000020004" pitchFamily="34" charset="-127"/>
            </a:endParaRPr>
          </a:p>
          <a:p>
            <a:endParaRPr lang="ko-KR" altLang="en-US" sz="1200" b="1" u="sng" kern="1200" baseline="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각 참가자에게 장치를 하나씩 제공할 수 없다면 두 명씩 짝을 지어 각 단원의 모든 단계를 교대로 진행하도록 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그러면 모든 참가자가 실제로 작업을 진행하는 과정과 관찰하는 과정을 모두 경험할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퍼즐은 혼자서 풀도록 하는 것이 좋습니다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15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분이 지난 후 그룹이 작성한 코드를 확인하고 칭찬을 해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자습서를 완료했거나 코드 작성 실력이 뛰어난 참가자의 경우 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다이아몬드 찾기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게임을 통해 자습서를 진행해 보도록 합니다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게임에는 각 레벨에서 다이아몬드를 찾으려면 완료해야 하는 추가적인 코딩 과제가 포함되어 있습니다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dirty="0">
              <a:ea typeface="Malgun Gothic" panose="020B0503020000020004" pitchFamily="34" charset="-127"/>
            </a:endParaRPr>
          </a:p>
          <a:p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14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371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dirty="0">
                <a:ea typeface="Malgun Gothic" panose="020B0503020000020004" pitchFamily="34" charset="-127"/>
              </a:rPr>
              <a:t>이제 </a:t>
            </a:r>
            <a:r>
              <a:rPr lang="en-US" altLang="ko-KR" sz="1200" b="0" u="none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code.org</a:t>
            </a:r>
            <a:r>
              <a:rPr lang="en-US" altLang="ko-KR" sz="12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/Minecraft</a:t>
            </a:r>
            <a:r>
              <a:rPr lang="ko-KR" altLang="en-US" dirty="0">
                <a:ea typeface="Malgun Gothic" panose="020B0503020000020004" pitchFamily="34" charset="-127"/>
              </a:rPr>
              <a:t>로 이동한 다음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 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영웅의 여정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 자습서를 찾아서 시작하세요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! "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학생들이 자습서를 살펴보도록 합니다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baseline="0" dirty="0">
                <a:ea typeface="Malgun Gothic" panose="020B0503020000020004" pitchFamily="34" charset="-127"/>
              </a:rPr>
              <a:t>중재자 참고 사항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ea typeface="Malgun Gothic" panose="020B0503020000020004" pitchFamily="34" charset="-127"/>
              </a:rPr>
              <a:t>자습서를 진행하면서 이 슬라이드를 유지하고</a:t>
            </a:r>
            <a:r>
              <a:rPr lang="en-US" altLang="ko-KR" dirty="0"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ea typeface="Malgun Gothic" panose="020B0503020000020004" pitchFamily="34" charset="-127"/>
              </a:rPr>
              <a:t>해당 그룹이 자습서를 끝낼 때가 가까워진 경우에만 다음 슬라이드로 넘어갑니다</a:t>
            </a:r>
            <a:r>
              <a:rPr lang="en-US" altLang="ko-KR" dirty="0">
                <a:ea typeface="Malgun Gothic" panose="020B0503020000020004" pitchFamily="34" charset="-127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참가자가 자습서에 로그인하면 진행 상황이 레벨에 저장되며 완료하지 못한 경우 다시 돌아와 완료할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자유롭게 플레이할 수 있고 원하는 것은 무엇이든지 만들 수 있는 공간이 있으므로 청소년 및 사용자 생성 콘텐츠 관련 위험에 유의하세요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시간이 제한적인 경우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가능한 한 많은 퍼즐을 완성하세요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기술에 익숙한 어린이는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50~60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분 내에 모두 완성할 수 있습니다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학생들이 완료한 부분을 칭찬해 주고 집에서 다시 코딩을 통해 할 수 있는 일을 알려 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시간이 남는 경우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남는 시간 동안 플레이할 수 있도록 학생들에게 마지막 퍼즐에서 계속 만들어 보라고 지시하세요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학생들에게 각 퍼즐로 돌아가 퍼즐을 다른 방식으로 풀어 보라고 알려 주세요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이를 통해 반복해서 실험해 볼 수 있는 재미있고 흥미로운 기회가 마련됩니다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학생들에게 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"Minecraft 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모험가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 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/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또는 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"Minecraft 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디자이너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를 진행하도록 합니다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15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51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r>
              <a:rPr lang="ko-KR" altLang="en-US" b="0" u="none" dirty="0">
                <a:ea typeface="Malgun Gothic" panose="020B0503020000020004" pitchFamily="34" charset="-127"/>
              </a:rPr>
              <a:t>여러분</a:t>
            </a:r>
            <a:r>
              <a:rPr lang="en-US" altLang="ko-KR" b="0" u="none" dirty="0">
                <a:ea typeface="Malgun Gothic" panose="020B0503020000020004" pitchFamily="34" charset="-127"/>
              </a:rPr>
              <a:t>! </a:t>
            </a:r>
            <a:r>
              <a:rPr lang="ko-KR" altLang="en-US" b="0" u="none" dirty="0">
                <a:ea typeface="Malgun Gothic" panose="020B0503020000020004" pitchFamily="34" charset="-127"/>
              </a:rPr>
              <a:t>앞으로 </a:t>
            </a:r>
            <a:r>
              <a:rPr lang="en-US" altLang="ko-KR" b="0" u="none" dirty="0">
                <a:ea typeface="Malgun Gothic" panose="020B0503020000020004" pitchFamily="34" charset="-127"/>
              </a:rPr>
              <a:t>5</a:t>
            </a:r>
            <a:r>
              <a:rPr lang="ko-KR" altLang="en-US" b="0" u="none" dirty="0">
                <a:ea typeface="Malgun Gothic" panose="020B0503020000020004" pitchFamily="34" charset="-127"/>
              </a:rPr>
              <a:t>분 남았어요</a:t>
            </a:r>
            <a:r>
              <a:rPr lang="en-US" altLang="ko-KR" b="0" u="none" dirty="0">
                <a:ea typeface="Malgun Gothic" panose="020B0503020000020004" pitchFamily="34" charset="-127"/>
              </a:rPr>
              <a:t>! </a:t>
            </a:r>
          </a:p>
          <a:p>
            <a:r>
              <a:rPr lang="en-US" altLang="ko-KR" b="0" u="none" dirty="0">
                <a:ea typeface="Malgun Gothic" panose="020B0503020000020004" pitchFamily="34" charset="-127"/>
              </a:rPr>
              <a:t>[</a:t>
            </a:r>
            <a:r>
              <a:rPr lang="ko-KR" altLang="en-US" b="0" u="none" dirty="0">
                <a:ea typeface="Malgun Gothic" panose="020B0503020000020004" pitchFamily="34" charset="-127"/>
              </a:rPr>
              <a:t>모든 참가자가 장치와 인터넷을 사용할 수 있는 경우</a:t>
            </a:r>
            <a:r>
              <a:rPr lang="en-US" altLang="ko-KR" b="0" u="none" dirty="0">
                <a:ea typeface="Malgun Gothic" panose="020B0503020000020004" pitchFamily="34" charset="-127"/>
              </a:rPr>
              <a:t>] </a:t>
            </a:r>
            <a:r>
              <a:rPr lang="ko-KR" altLang="en-US" b="0" u="none" dirty="0">
                <a:ea typeface="Malgun Gothic" panose="020B0503020000020004" pitchFamily="34" charset="-127"/>
              </a:rPr>
              <a:t>나중에 </a:t>
            </a:r>
            <a:r>
              <a:rPr lang="en-US" altLang="ko-KR" b="0" u="none" dirty="0">
                <a:ea typeface="Malgun Gothic" panose="020B0503020000020004" pitchFamily="34" charset="-127"/>
              </a:rPr>
              <a:t>Minecraft</a:t>
            </a:r>
            <a:r>
              <a:rPr lang="ko-KR" altLang="en-US" b="0" u="none" dirty="0">
                <a:ea typeface="Malgun Gothic" panose="020B0503020000020004" pitchFamily="34" charset="-127"/>
              </a:rPr>
              <a:t>를 통해 코드 작성 방법을 계속 익힐 수 있어요</a:t>
            </a:r>
            <a:r>
              <a:rPr lang="en-US" altLang="ko-KR" b="0" u="none" dirty="0">
                <a:ea typeface="Malgun Gothic" panose="020B0503020000020004" pitchFamily="34" charset="-127"/>
              </a:rPr>
              <a:t>."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참가자들에게 시간이 거의 다 되었으며 자습서가 거의 끝나간다는 것을 알리십시오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16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en-US" altLang="ko-KR" b="0" u="none" baseline="0" dirty="0">
                <a:ea typeface="Malgun Gothic" panose="020B0503020000020004" pitchFamily="34" charset="-127"/>
              </a:rPr>
              <a:t>"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그럼 아까 했던 이야기를 계속해 볼까요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?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코딩에 대한 생각이 바뀌었나요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?"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가족이나 친구가 </a:t>
            </a:r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dirty="0">
                <a:ea typeface="Malgun Gothic" panose="020B0503020000020004" pitchFamily="34" charset="-127"/>
              </a:rPr>
              <a:t>코드가 뭐야</a:t>
            </a:r>
            <a:r>
              <a:rPr lang="en-US" altLang="ko-KR" dirty="0">
                <a:ea typeface="Malgun Gothic" panose="020B0503020000020004" pitchFamily="34" charset="-127"/>
              </a:rPr>
              <a:t>?"</a:t>
            </a:r>
            <a:r>
              <a:rPr lang="ko-KR" altLang="en-US" dirty="0">
                <a:ea typeface="Malgun Gothic" panose="020B0503020000020004" pitchFamily="34" charset="-127"/>
              </a:rPr>
              <a:t>라고 묻는다면 어떻게 대답할 건가요</a:t>
            </a:r>
            <a:r>
              <a:rPr lang="en-US" altLang="ko-KR" dirty="0">
                <a:ea typeface="Malgun Gothic" panose="020B0503020000020004" pitchFamily="34" charset="-127"/>
              </a:rPr>
              <a:t>?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이 자습서에서 무엇을 배웠나요</a:t>
            </a:r>
            <a:r>
              <a:rPr lang="en-US" altLang="ko-KR" dirty="0">
                <a:ea typeface="Malgun Gothic" panose="020B0503020000020004" pitchFamily="34" charset="-127"/>
              </a:rPr>
              <a:t>?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가장 어려웠던 점은 무엇인가요</a:t>
            </a:r>
            <a:r>
              <a:rPr lang="en-US" altLang="ko-KR" dirty="0">
                <a:ea typeface="Malgun Gothic" panose="020B0503020000020004" pitchFamily="34" charset="-127"/>
              </a:rPr>
              <a:t>? </a:t>
            </a:r>
            <a:r>
              <a:rPr lang="ko-KR" altLang="en-US" dirty="0">
                <a:ea typeface="Malgun Gothic" panose="020B0503020000020004" pitchFamily="34" charset="-127"/>
              </a:rPr>
              <a:t>문제가 생겼을 때는 어떻게 했나요</a:t>
            </a:r>
            <a:r>
              <a:rPr lang="en-US" altLang="ko-KR" dirty="0">
                <a:ea typeface="Malgun Gothic" panose="020B0503020000020004" pitchFamily="34" charset="-127"/>
              </a:rPr>
              <a:t>? </a:t>
            </a:r>
            <a:r>
              <a:rPr lang="ko-KR" altLang="en-US" dirty="0">
                <a:ea typeface="Malgun Gothic" panose="020B0503020000020004" pitchFamily="34" charset="-127"/>
              </a:rPr>
              <a:t>이 문제 해결 방법이 중요한 이유는 무엇인가요</a:t>
            </a:r>
            <a:r>
              <a:rPr lang="en-US" altLang="ko-KR" dirty="0">
                <a:ea typeface="Malgun Gothic" panose="020B0503020000020004" pitchFamily="34" charset="-127"/>
              </a:rPr>
              <a:t>? [</a:t>
            </a:r>
            <a:r>
              <a:rPr lang="ko-KR" altLang="en-US" dirty="0">
                <a:ea typeface="Malgun Gothic" panose="020B0503020000020004" pitchFamily="34" charset="-127"/>
              </a:rPr>
              <a:t>지속적인 반복 장려</a:t>
            </a:r>
            <a:r>
              <a:rPr lang="en-US" altLang="ko-KR" dirty="0">
                <a:ea typeface="Malgun Gothic" panose="020B0503020000020004" pitchFamily="34" charset="-127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코딩이 독창적인 이유는 무엇인가요</a:t>
            </a:r>
            <a:r>
              <a:rPr lang="en-US" altLang="ko-KR" dirty="0">
                <a:ea typeface="Malgun Gothic" panose="020B0503020000020004" pitchFamily="34" charset="-127"/>
              </a:rPr>
              <a:t>? [</a:t>
            </a:r>
            <a:r>
              <a:rPr lang="ko-KR" altLang="en-US" dirty="0">
                <a:ea typeface="Malgun Gothic" panose="020B0503020000020004" pitchFamily="34" charset="-127"/>
              </a:rPr>
              <a:t>노래</a:t>
            </a:r>
            <a:r>
              <a:rPr lang="en-US" altLang="ko-KR" dirty="0"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ea typeface="Malgun Gothic" panose="020B0503020000020004" pitchFamily="34" charset="-127"/>
              </a:rPr>
              <a:t>춤</a:t>
            </a:r>
            <a:r>
              <a:rPr lang="en-US" altLang="ko-KR" dirty="0"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ea typeface="Malgun Gothic" panose="020B0503020000020004" pitchFamily="34" charset="-127"/>
              </a:rPr>
              <a:t>건축 등의 다른 독창적 분야와 코딩을 연계하여 설명</a:t>
            </a:r>
            <a:r>
              <a:rPr lang="en-US" altLang="ko-KR" dirty="0">
                <a:ea typeface="Malgun Gothic" panose="020B0503020000020004" pitchFamily="34" charset="-127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코딩은 누구를 위한 것인가요</a:t>
            </a:r>
            <a:r>
              <a:rPr lang="en-US" altLang="ko-KR" dirty="0">
                <a:ea typeface="Malgun Gothic" panose="020B0503020000020004" pitchFamily="34" charset="-127"/>
              </a:rPr>
              <a:t>? [</a:t>
            </a:r>
            <a:r>
              <a:rPr lang="ko-KR" altLang="en-US" dirty="0">
                <a:ea typeface="Malgun Gothic" panose="020B0503020000020004" pitchFamily="34" charset="-127"/>
              </a:rPr>
              <a:t>남학생</a:t>
            </a:r>
            <a:r>
              <a:rPr lang="en-US" altLang="ko-KR" dirty="0"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ea typeface="Malgun Gothic" panose="020B0503020000020004" pitchFamily="34" charset="-127"/>
              </a:rPr>
              <a:t>수학 우등생 등만이 코딩을 잘 할 수 있다는 선입견 교정</a:t>
            </a:r>
            <a:r>
              <a:rPr lang="en-US" altLang="ko-KR" dirty="0">
                <a:ea typeface="Malgun Gothic" panose="020B0503020000020004" pitchFamily="34" charset="-127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코드를 사용하여 멋진 것들을 만들 수 있는 아이디어를 이야기해 볼까요</a:t>
            </a:r>
            <a:r>
              <a:rPr lang="en-US" altLang="ko-KR" dirty="0">
                <a:ea typeface="Malgun Gothic" panose="020B0503020000020004" pitchFamily="34" charset="-127"/>
              </a:rPr>
              <a:t>?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0" dirty="0">
                <a:ea typeface="Malgun Gothic" panose="020B0503020000020004" pitchFamily="34" charset="-127"/>
              </a:rPr>
              <a:t>첫 번째 질문으로 돌아가서 코딩에 대한 학생들의 의견이 어떻게 바뀌었는지를 확인합니다</a:t>
            </a:r>
            <a:r>
              <a:rPr lang="en-US" altLang="ko-KR" b="0" dirty="0">
                <a:ea typeface="Malgun Gothic" panose="020B0503020000020004" pitchFamily="34" charset="-127"/>
              </a:rPr>
              <a:t>. </a:t>
            </a:r>
            <a:r>
              <a:rPr lang="ko-KR" altLang="en-US" b="0" kern="1200" baseline="0" dirty="0">
                <a:effectLst/>
                <a:latin typeface="+mn-lt"/>
                <a:ea typeface="Malgun Gothic" panose="020B0503020000020004" pitchFamily="34" charset="-127"/>
              </a:rPr>
              <a:t>이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ea typeface="Malgun Gothic" panose="020B0503020000020004" pitchFamily="34" charset="-127"/>
              </a:rPr>
              <a:t>질문은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 학생들이 세션 중에 선택하여 수행한 작업이 실제로 정확한지를 다시 확인하기 위한 것입니다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이 질문을 통해 학생들이 추론한 내용이 실제로 올바른 것임을 확인 및 강조함으로써 학습한 내용을 수용하도록 할 수 있습니다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</a:t>
            </a:r>
            <a:r>
              <a:rPr lang="ko-KR" altLang="en-US" dirty="0">
                <a:ea typeface="Malgun Gothic" panose="020B0503020000020004" pitchFamily="34" charset="-127"/>
              </a:rPr>
              <a:t> </a:t>
            </a:r>
            <a:endParaRPr lang="ko-KR" altLang="en-US" b="0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ffectLst/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17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ko-KR" altLang="en-US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ea typeface="Malgun Gothic" panose="020B0503020000020004" pitchFamily="34" charset="-127"/>
                <a:sym typeface="Calibri"/>
              </a:rPr>
              <a:t>슬라이드 목표</a:t>
            </a:r>
            <a:r>
              <a:rPr lang="en-US" altLang="ko-KR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ea typeface="Malgun Gothic" panose="020B0503020000020004" pitchFamily="34" charset="-127"/>
                <a:sym typeface="Calibri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Malgun Gothic" panose="020B0503020000020004" pitchFamily="34" charset="-127"/>
                <a:sym typeface="Calibri"/>
              </a:rPr>
              <a:t>좋은 분위기로 워크샵을 종료합니다</a:t>
            </a:r>
            <a:r>
              <a:rPr lang="en-US" altLang="ko-K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Malgun Gothic" panose="020B0503020000020004" pitchFamily="34" charset="-127"/>
                <a:sym typeface="Calibri"/>
              </a:rPr>
              <a:t>.</a:t>
            </a:r>
            <a:endParaRPr lang="ko-KR" altLang="en-US" b="0" dirty="0">
              <a:effectLst/>
              <a:ea typeface="Malgun Gothic" panose="020B0503020000020004" pitchFamily="34" charset="-127"/>
            </a:endParaRPr>
          </a:p>
          <a:p>
            <a:br>
              <a:rPr lang="ko-KR" altLang="en-US" dirty="0">
                <a:ea typeface="Malgun Gothic" panose="020B0503020000020004" pitchFamily="34" charset="-127"/>
              </a:rPr>
            </a:br>
            <a:r>
              <a:rPr lang="ko-KR" altLang="en-US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ea typeface="Malgun Gothic" panose="020B0503020000020004" pitchFamily="34" charset="-127"/>
                <a:sym typeface="Calibri"/>
              </a:rPr>
              <a:t>샘플 스크립트</a:t>
            </a:r>
            <a:r>
              <a:rPr lang="en-US" altLang="ko-KR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ea typeface="Malgun Gothic" panose="020B0503020000020004" pitchFamily="34" charset="-127"/>
                <a:sym typeface="Calibri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dirty="0">
                <a:ea typeface="Malgun Gothic" panose="020B0503020000020004" pitchFamily="34" charset="-127"/>
              </a:rPr>
              <a:t>축하합니다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 </a:t>
            </a:r>
            <a:r>
              <a:rPr lang="ko-KR" altLang="en-US" dirty="0">
                <a:ea typeface="Malgun Gothic" panose="020B0503020000020004" pitchFamily="34" charset="-127"/>
              </a:rPr>
              <a:t>올해의 </a:t>
            </a:r>
            <a:r>
              <a:rPr lang="en-US" altLang="ko-KR" dirty="0">
                <a:ea typeface="Malgun Gothic" panose="020B0503020000020004" pitchFamily="34" charset="-127"/>
              </a:rPr>
              <a:t>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lang="en-US" altLang="ko-KR" b="0" u="none" baseline="30000" noProof="1"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를 완료했어요</a:t>
            </a:r>
            <a:r>
              <a:rPr lang="en-US" altLang="ko-KR" dirty="0">
                <a:ea typeface="Malgun Gothic" panose="020B0503020000020004" pitchFamily="34" charset="-127"/>
              </a:rPr>
              <a:t>!"</a:t>
            </a:r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br>
              <a:rPr lang="ko-KR" altLang="en-US" b="0" dirty="0">
                <a:effectLst/>
                <a:ea typeface="Malgun Gothic" panose="020B0503020000020004" pitchFamily="34" charset="-127"/>
              </a:rPr>
            </a:br>
            <a:endParaRPr lang="ko-KR" altLang="en-US" sz="1200" b="0" i="0" u="none" strike="noStrike" cap="none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/>
                <a:sym typeface="Calibri"/>
              </a:rPr>
              <a:t>18</a:t>
            </a:fld>
            <a:endParaRPr lang="ko-KR" altLang="en-US" sz="1200" b="0" i="0" u="none" strike="noStrike" cap="none" dirty="0">
              <a:solidFill>
                <a:schemeClr val="dk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926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“이제 코딩 전문가의 길에 들어섰으니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여기 몇 가지 무료 자료를 확인해 보세요</a:t>
            </a:r>
            <a:r>
              <a:rPr lang="en-US" altLang="ko-KR" b="0" u="none" dirty="0">
                <a:ea typeface="Malgun Gothic" panose="020B0503020000020004" pitchFamily="34" charset="-127"/>
              </a:rPr>
              <a:t>! </a:t>
            </a:r>
            <a:r>
              <a:rPr lang="ko-KR" altLang="en-US" b="0" u="none" dirty="0">
                <a:ea typeface="Malgun Gothic" panose="020B0503020000020004" pitchFamily="34" charset="-127"/>
              </a:rPr>
              <a:t>이 링크들을 꼭 적어 놓고 코딩을 계속 해 보세요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다음 단계의 코딩으로 나아가도록 청소년들을 격려하십시오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b="1" u="sng" baseline="0" dirty="0">
                <a:ea typeface="Malgun Gothic" panose="020B0503020000020004" pitchFamily="34" charset="-127"/>
              </a:rPr>
              <a:t>진행자 메모</a:t>
            </a:r>
            <a:r>
              <a:rPr lang="en-US" altLang="ko-KR" b="1" u="sng" baseline="0" dirty="0">
                <a:ea typeface="Malgun Gothic" panose="020B0503020000020004" pitchFamily="34" charset="-127"/>
              </a:rPr>
              <a:t>: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자습서를 시작한 이후 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이벤트 이후 언제든지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code.org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수료증에 액세스할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대상 참가자에 따라 추가 리소스 슬라이드의 내용을 적절하게 조정합니다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endParaRPr lang="ko-KR" altLang="en-US" sz="1200" b="1" u="none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참가자는 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Minecraft: Education Edition 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/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또는 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Windows 10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의 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Minecraft(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사용 가능한 경우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)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 코드를 업로드할 수 있습니다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참가자는 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 Studio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를 사용하여 코드를 실제 게임으로 가져와 구현해 볼 수 있습니다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!</a:t>
            </a:r>
          </a:p>
          <a:p>
            <a:endParaRPr lang="ko-KR" altLang="en-US" sz="1200" b="0" u="none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Minecraft: Education Edition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살펴보기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Minecraft: Education Edition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은 학교용으로 제작되었으며 수업 관리 도구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단원 계획 등과 함께 제공됩니다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자세한 내용을 확인하려면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3"/>
              </a:rPr>
              <a:t>https://education.minecraft.net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을 방문하세요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sz="1200" b="1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1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지역 사회에서 디지털 관련 정보를 제공하고 전산학을 지도하는 등 디지털 기술을 보급할 수 있는 방법 살펴보기</a:t>
            </a:r>
            <a:br>
              <a:rPr lang="ko-KR" altLang="en-US" dirty="0">
                <a:ea typeface="Malgun Gothic" panose="020B0503020000020004" pitchFamily="34" charset="-127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https://Microsoft.com/digitalskills    </a:t>
            </a:r>
          </a:p>
          <a:p>
            <a:endParaRPr lang="ko-KR" altLang="en-US" b="0" dirty="0">
              <a:ea typeface="Malgun Gothic" panose="020B0503020000020004" pitchFamily="34" charset="-127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Code.org (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4"/>
              </a:rPr>
              <a:t>https://code.org/educate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)</a:t>
            </a:r>
            <a:r>
              <a:rPr lang="ko-KR" altLang="en-US" b="0" dirty="0">
                <a:ea typeface="Malgun Gothic" panose="020B0503020000020004" pitchFamily="34" charset="-127"/>
              </a:rPr>
              <a:t> </a:t>
            </a:r>
            <a:r>
              <a:rPr lang="en-US" altLang="ko-KR" b="0" dirty="0">
                <a:ea typeface="Malgun Gothic" panose="020B0503020000020004" pitchFamily="34" charset="-127"/>
              </a:rPr>
              <a:t>Code.org</a:t>
            </a:r>
            <a:r>
              <a:rPr lang="ko-KR" altLang="en-US" b="0" dirty="0">
                <a:ea typeface="Malgun Gothic" panose="020B0503020000020004" pitchFamily="34" charset="-127"/>
              </a:rPr>
              <a:t>의 교사용 도구를 통해 </a:t>
            </a:r>
            <a:r>
              <a:rPr lang="en-US" altLang="ko-KR" b="0" dirty="0">
                <a:ea typeface="Malgun Gothic" panose="020B0503020000020004" pitchFamily="34" charset="-127"/>
              </a:rPr>
              <a:t>Hour of Code</a:t>
            </a:r>
            <a:r>
              <a:rPr lang="en-US" altLang="ko-KR" sz="1200" baseline="30000" dirty="0">
                <a:solidFill>
                  <a:schemeClr val="bg1"/>
                </a:solidFill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b="0" dirty="0">
                <a:ea typeface="Malgun Gothic" panose="020B0503020000020004" pitchFamily="34" charset="-127"/>
              </a:rPr>
              <a:t>이후 단계를 준비하세요</a:t>
            </a:r>
            <a:r>
              <a:rPr lang="en-US" altLang="ko-KR" b="0" dirty="0">
                <a:ea typeface="Malgun Gothic" panose="020B0503020000020004" pitchFamily="34" charset="-127"/>
              </a:rPr>
              <a:t>. </a:t>
            </a:r>
            <a:r>
              <a:rPr lang="ko-KR" altLang="en-US" b="0" dirty="0">
                <a:ea typeface="Malgun Gothic" panose="020B0503020000020004" pitchFamily="34" charset="-127"/>
              </a:rPr>
              <a:t>별도의 경험 없이도 강의실에서 컴퓨터 공학 강의를 시작할 수 있습니다</a:t>
            </a:r>
            <a:r>
              <a:rPr lang="en-US" altLang="ko-KR" b="0" dirty="0">
                <a:ea typeface="Malgun Gothic" panose="020B0503020000020004" pitchFamily="34" charset="-127"/>
              </a:rPr>
              <a:t>. Code.org</a:t>
            </a:r>
            <a:r>
              <a:rPr lang="ko-KR" altLang="en-US" b="0" dirty="0">
                <a:ea typeface="Malgun Gothic" panose="020B0503020000020004" pitchFamily="34" charset="-127"/>
              </a:rPr>
              <a:t>에서는 커리큘럼</a:t>
            </a:r>
            <a:r>
              <a:rPr lang="en-US" altLang="ko-KR" b="0" dirty="0">
                <a:ea typeface="Malgun Gothic" panose="020B0503020000020004" pitchFamily="34" charset="-127"/>
              </a:rPr>
              <a:t>, </a:t>
            </a:r>
            <a:r>
              <a:rPr lang="ko-KR" altLang="en-US" b="0" dirty="0">
                <a:ea typeface="Malgun Gothic" panose="020B0503020000020004" pitchFamily="34" charset="-127"/>
              </a:rPr>
              <a:t>단원 계획</a:t>
            </a:r>
            <a:r>
              <a:rPr lang="en-US" altLang="ko-KR" b="0" dirty="0">
                <a:ea typeface="Malgun Gothic" panose="020B0503020000020004" pitchFamily="34" charset="-127"/>
              </a:rPr>
              <a:t>, </a:t>
            </a:r>
            <a:r>
              <a:rPr lang="ko-KR" altLang="en-US" b="0" dirty="0">
                <a:ea typeface="Malgun Gothic" panose="020B0503020000020004" pitchFamily="34" charset="-127"/>
              </a:rPr>
              <a:t>고품질 전문가용 학습 프로그램</a:t>
            </a:r>
            <a:r>
              <a:rPr lang="en-US" altLang="ko-KR" b="0" dirty="0">
                <a:ea typeface="Malgun Gothic" panose="020B0503020000020004" pitchFamily="34" charset="-127"/>
              </a:rPr>
              <a:t>, </a:t>
            </a:r>
            <a:r>
              <a:rPr lang="ko-KR" altLang="en-US" b="0" dirty="0">
                <a:ea typeface="Malgun Gothic" panose="020B0503020000020004" pitchFamily="34" charset="-127"/>
              </a:rPr>
              <a:t>모든 학년 수준에 적합한 수많은 유용한 도구 등 필요한 모든 것을 무료로 활용할 수 있습니다</a:t>
            </a:r>
            <a:r>
              <a:rPr lang="en-US" altLang="ko-KR" b="0" dirty="0">
                <a:ea typeface="Malgun Gothic" panose="020B0503020000020004" pitchFamily="34" charset="-127"/>
              </a:rPr>
              <a:t>.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5"/>
              </a:rPr>
              <a:t>code.org/educate</a:t>
            </a:r>
            <a:r>
              <a:rPr lang="ko-KR" altLang="en-US" b="0" dirty="0">
                <a:ea typeface="Malgun Gothic" panose="020B0503020000020004" pitchFamily="34" charset="-127"/>
              </a:rPr>
              <a:t>로 가서 대상 학년 수준을 선택하고 시작하세요</a:t>
            </a:r>
            <a:r>
              <a:rPr lang="en-US" altLang="ko-KR" b="0" dirty="0">
                <a:ea typeface="Malgun Gothic" panose="020B0503020000020004" pitchFamily="34" charset="-127"/>
              </a:rPr>
              <a:t>!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 Studio (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6"/>
              </a:rPr>
              <a:t>https://studio.code.org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)</a:t>
            </a:r>
            <a:r>
              <a:rPr lang="ko-KR" altLang="en-US" b="0" dirty="0">
                <a:ea typeface="Malgun Gothic" panose="020B0503020000020004" pitchFamily="34" charset="-127"/>
              </a:rPr>
              <a:t> </a:t>
            </a:r>
            <a:r>
              <a:rPr lang="en-US" altLang="ko-KR" b="0" dirty="0">
                <a:ea typeface="Malgun Gothic" panose="020B0503020000020004" pitchFamily="34" charset="-127"/>
              </a:rPr>
              <a:t>Hour of Code</a:t>
            </a:r>
            <a:r>
              <a:rPr lang="en-US" altLang="ko-KR" sz="1200" baseline="30000" dirty="0">
                <a:solidFill>
                  <a:schemeClr val="bg1"/>
                </a:solidFill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b="0" dirty="0">
                <a:ea typeface="Malgun Gothic" panose="020B0503020000020004" pitchFamily="34" charset="-127"/>
              </a:rPr>
              <a:t>시간이 재미있었나요</a:t>
            </a:r>
            <a:r>
              <a:rPr lang="en-US" altLang="ko-KR" b="0" dirty="0">
                <a:ea typeface="Malgun Gothic" panose="020B0503020000020004" pitchFamily="34" charset="-127"/>
              </a:rPr>
              <a:t>? </a:t>
            </a:r>
            <a:r>
              <a:rPr lang="ko-KR" altLang="en-US" b="0" dirty="0">
                <a:ea typeface="Malgun Gothic" panose="020B0503020000020004" pitchFamily="34" charset="-127"/>
              </a:rPr>
              <a:t>컴퓨터 공학 영역에는 살펴볼 것들이 훨씬 더 많습니다</a:t>
            </a:r>
            <a:r>
              <a:rPr lang="en-US" altLang="ko-KR" b="0" dirty="0">
                <a:ea typeface="Malgun Gothic" panose="020B0503020000020004" pitchFamily="34" charset="-127"/>
              </a:rPr>
              <a:t>! Code Studio</a:t>
            </a:r>
            <a:r>
              <a:rPr lang="ko-KR" altLang="en-US" b="0" dirty="0">
                <a:ea typeface="Malgun Gothic" panose="020B0503020000020004" pitchFamily="34" charset="-127"/>
              </a:rPr>
              <a:t>에는 모든 연령을 대상으로 하는 퍼즐</a:t>
            </a:r>
            <a:r>
              <a:rPr lang="en-US" altLang="ko-KR" b="0" dirty="0">
                <a:ea typeface="Malgun Gothic" panose="020B0503020000020004" pitchFamily="34" charset="-127"/>
              </a:rPr>
              <a:t>, </a:t>
            </a:r>
            <a:r>
              <a:rPr lang="ko-KR" altLang="en-US" b="0" dirty="0">
                <a:ea typeface="Malgun Gothic" panose="020B0503020000020004" pitchFamily="34" charset="-127"/>
              </a:rPr>
              <a:t>게임</a:t>
            </a:r>
            <a:r>
              <a:rPr lang="en-US" altLang="ko-KR" b="0" dirty="0">
                <a:ea typeface="Malgun Gothic" panose="020B0503020000020004" pitchFamily="34" charset="-127"/>
              </a:rPr>
              <a:t>, </a:t>
            </a:r>
            <a:r>
              <a:rPr lang="ko-KR" altLang="en-US" b="0" dirty="0">
                <a:ea typeface="Malgun Gothic" panose="020B0503020000020004" pitchFamily="34" charset="-127"/>
              </a:rPr>
              <a:t>교육 과정이 마련되어 있습니다</a:t>
            </a:r>
            <a:r>
              <a:rPr lang="en-US" altLang="ko-KR" b="0" dirty="0">
                <a:ea typeface="Malgun Gothic" panose="020B0503020000020004" pitchFamily="34" charset="-127"/>
              </a:rPr>
              <a:t>. </a:t>
            </a:r>
            <a:r>
              <a:rPr lang="ko-KR" altLang="en-US" b="0" dirty="0">
                <a:ea typeface="Malgun Gothic" panose="020B0503020000020004" pitchFamily="34" charset="-127"/>
              </a:rPr>
              <a:t>게임과 앱을 직접 만든 후 친구들과 공유하는 방법을 배워 보세요</a:t>
            </a:r>
            <a:r>
              <a:rPr lang="en-US" altLang="ko-KR" b="0" dirty="0">
                <a:ea typeface="Malgun Gothic" panose="020B0503020000020004" pitchFamily="34" charset="-127"/>
              </a:rPr>
              <a:t>.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7"/>
              </a:rPr>
              <a:t>studio.code.org</a:t>
            </a:r>
            <a:r>
              <a:rPr lang="ko-KR" altLang="en-US" b="0" dirty="0">
                <a:ea typeface="Malgun Gothic" panose="020B0503020000020004" pitchFamily="34" charset="-127"/>
              </a:rPr>
              <a:t>로 가서 지금 바로 시작하세요</a:t>
            </a:r>
            <a:r>
              <a:rPr lang="en-US" altLang="ko-KR" b="0" dirty="0">
                <a:ea typeface="Malgun Gothic" panose="020B0503020000020004" pitchFamily="34" charset="-127"/>
              </a:rPr>
              <a:t>! </a:t>
            </a:r>
            <a:endParaRPr lang="ko-KR" altLang="en-US" b="0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19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환영합니다</a:t>
            </a:r>
            <a:r>
              <a:rPr lang="en-US" altLang="ko-KR" b="1" u="sng" dirty="0">
                <a:ea typeface="Malgun Gothic" panose="020B0503020000020004" pitchFamily="34" charset="-127"/>
              </a:rPr>
              <a:t>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강의실에서 자신을 소개합니다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자신이 누구이고 어떤 일을 하고 있으며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기술 업계 종사자인 경우 </a:t>
            </a:r>
            <a:r>
              <a:rPr lang="en-US" altLang="ko-KR" b="0" u="none" dirty="0">
                <a:ea typeface="Malgun Gothic" panose="020B0503020000020004" pitchFamily="34" charset="-127"/>
              </a:rPr>
              <a:t>Hour of Code</a:t>
            </a:r>
            <a:r>
              <a:rPr lang="en-US" altLang="ko-KR" b="0" u="none" baseline="30000" dirty="0"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b="0" u="none" dirty="0">
                <a:ea typeface="Malgun Gothic" panose="020B0503020000020004" pitchFamily="34" charset="-127"/>
              </a:rPr>
              <a:t>에 흥미를 느끼는 이유까지 알려 주세요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“먼저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지난 몇 년 동안 코딩이 얼마나 인기를 끌었는지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그리고 여러분처럼 멋진 사람들이 얼마나 많이 코딩을 해 봤는지에 대한 짧은 동영상을 보겠습니다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baseline="0" dirty="0">
                <a:ea typeface="Malgun Gothic" panose="020B0503020000020004" pitchFamily="34" charset="-127"/>
              </a:rPr>
              <a:t>진행자 메모</a:t>
            </a:r>
            <a:r>
              <a:rPr lang="en-US" altLang="ko-KR" b="1" u="sng" baseline="0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baseline="0" dirty="0">
                <a:ea typeface="Malgun Gothic" panose="020B0503020000020004" pitchFamily="34" charset="-127"/>
              </a:rPr>
              <a:t>다음 슬라이드로 이동하면 동영상이 자동으로 재생됩니다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 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2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 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b="0" u="none" baseline="0" dirty="0">
                <a:ea typeface="Malgun Gothic" panose="020B0503020000020004" pitchFamily="34" charset="-127"/>
              </a:rPr>
              <a:t>이벤트를 마무리합니다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대 남녀를 포함할 것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참가자들이 즐거운 시간을 보내는 모습을 보여줄 것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개인이 아닌 집단의 이미지일 것 </a:t>
            </a:r>
          </a:p>
          <a:p>
            <a:pPr marL="628650" lvl="1" indent="-171450">
              <a:buFont typeface="Arial"/>
              <a:buChar char="•"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</a:endParaRPr>
          </a:p>
          <a:p>
            <a:r>
              <a:rPr lang="en-US" altLang="ko-KR" b="1" u="sng" dirty="0">
                <a:ea typeface="Malgun Gothic" panose="020B0503020000020004" pitchFamily="34" charset="-127"/>
              </a:rPr>
              <a:t>Copyright 2017: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프레젠테이션은 판매되는 것이 아니라 사용이 허가되는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Microsoft Corporation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의 명시적인 사전 서면 동의 없이는 이 콘텐츠를 상업적 용도로 복사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조정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수정하거나 파생물을 준비하거나 배포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공개적으로 표시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판매 또는 사용할 수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본 프레젠테이션은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있는 그대로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제공됩니다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Microsoft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는 명시적이거나 묵시적인 어떠한 보증도 하지 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본 프레젠테이션에서 제시된 정보와 견해는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URL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 기타 인터넷 웹 사이트 참조를 포함하여 예고 없이 변경될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 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본 프레젠테이션에 사용된 일부 예제는 설명용으로만 제공되며 실제 데이터가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실제 데이터와 연관시킬 의도가 없으며 그렇게 유추해서도 안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프레젠테이션은 개인용으로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그리고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code.org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 기타 코딩 이벤트의 일환으로 수업에서 학생을 대상으로 사용할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프레젠테이션은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Microsoft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제품의 지적 재산에 대한 어떤 법적 권리도 제공하지 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Microsoft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3"/>
              </a:rPr>
              <a:t>http://www.microsoft.com/en-us/legal/intellectualproperty/trademarks/en-us.aspx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 나열된 상표는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Microsoft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회사 그룹의 상표입니다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기타 모든 표시는 해당 소유주의 자산입니다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© Code.org, 2017. Code.org®, CODE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로고 및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Hour of </a:t>
            </a:r>
            <a:r>
              <a:rPr lang="en-US" altLang="ko-KR" b="0" u="none" noProof="1">
                <a:ea typeface="Malgun Gothic" panose="020B0503020000020004" pitchFamily="34" charset="-127"/>
              </a:rPr>
              <a:t>Code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®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Code.org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의 상표입니다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Mojang © 2017. "Minecraft"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Mojang AB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의 상표입니다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© 2017 Microsoft Corporation. All rights reserved.</a:t>
            </a:r>
          </a:p>
          <a:p>
            <a:pPr marL="628650" lvl="1" indent="-171450">
              <a:buFont typeface="Arial"/>
              <a:buChar char="•"/>
            </a:pPr>
            <a:endParaRPr lang="ko-KR" altLang="en-US" dirty="0">
              <a:effectLst/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20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baseline="0" dirty="0">
              <a:ea typeface="Malgun Gothic" panose="020B0503020000020004" pitchFamily="34" charset="-127"/>
            </a:endParaRPr>
          </a:p>
          <a:p>
            <a:r>
              <a:rPr lang="ko-KR" altLang="en-US" b="0" u="none" baseline="0" dirty="0">
                <a:ea typeface="Malgun Gothic" panose="020B0503020000020004" pitchFamily="34" charset="-127"/>
              </a:rPr>
              <a:t>청소년들이 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Hour of Code</a:t>
            </a:r>
            <a:r>
              <a:rPr lang="en-US" altLang="ko-KR" b="0" u="none" baseline="30000" dirty="0"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자습서에 흥미를 가지게 하십시오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dirty="0">
                <a:ea typeface="Malgun Gothic" panose="020B0503020000020004" pitchFamily="34" charset="-127"/>
              </a:rPr>
              <a:t>동영상이 자동으로 재생되어야 합니다</a:t>
            </a:r>
            <a:r>
              <a:rPr lang="en-US" altLang="ko-KR" dirty="0">
                <a:ea typeface="Malgun Gothic" panose="020B0503020000020004" pitchFamily="34" charset="-127"/>
              </a:rPr>
              <a:t>. </a:t>
            </a:r>
          </a:p>
          <a:p>
            <a:endParaRPr lang="ko-KR" altLang="en-US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언어나 자막을 변경하고 싶으면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아래 링크에서 동영상의 오른쪽 아래 모서리에 있는 톱니 바퀴 모양의 ‘설정’을 클릭하여 변경할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그렇게 하는 경우에는 링크를 다시 포함시켜야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:  https://www.youtube.com/watch?t=1&amp;v=2DxWIxec6yo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Malgun Gothic" panose="020B0503020000020004" pitchFamily="34" charset="-127"/>
              </a:rPr>
              <a:t>추가 비디오는 </a:t>
            </a:r>
            <a:r>
              <a:rPr lang="en-US" altLang="ko-KR" dirty="0">
                <a:ea typeface="Malgun Gothic" panose="020B0503020000020004" pitchFamily="34" charset="-127"/>
              </a:rPr>
              <a:t>code.org</a:t>
            </a:r>
            <a:r>
              <a:rPr lang="ko-KR" altLang="en-US" dirty="0">
                <a:ea typeface="Malgun Gothic" panose="020B0503020000020004" pitchFamily="34" charset="-127"/>
              </a:rPr>
              <a:t>에서 확인할 수 있으며</a:t>
            </a:r>
            <a:r>
              <a:rPr lang="en-US" altLang="ko-KR" dirty="0"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ea typeface="Malgun Gothic" panose="020B0503020000020004" pitchFamily="34" charset="-127"/>
              </a:rPr>
              <a:t>교육 대상에게 전달할 다른 메시지를 찾는 경우 이를 대신 사용할 수 있습니다</a:t>
            </a:r>
            <a:r>
              <a:rPr lang="en-US" altLang="ko-KR" dirty="0">
                <a:ea typeface="Malgun Gothic" panose="020B0503020000020004" pitchFamily="34" charset="-127"/>
              </a:rPr>
              <a:t>.</a:t>
            </a:r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3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“‘코드’와 ‘코딩’이라는 말을 들으면 무엇이 생각나나요</a:t>
            </a:r>
            <a:r>
              <a:rPr lang="en-US" altLang="ko-KR" b="0" u="none" dirty="0">
                <a:ea typeface="Malgun Gothic" panose="020B0503020000020004" pitchFamily="34" charset="-127"/>
              </a:rPr>
              <a:t>? </a:t>
            </a:r>
            <a:r>
              <a:rPr lang="ko-KR" altLang="en-US" b="0" u="none" dirty="0">
                <a:ea typeface="Malgun Gothic" panose="020B0503020000020004" pitchFamily="34" charset="-127"/>
              </a:rPr>
              <a:t>비밀 코드처럼 뭔가 비밀스러운 것이 생각나나요</a:t>
            </a:r>
            <a:r>
              <a:rPr lang="en-US" altLang="ko-KR" b="0" u="none" dirty="0">
                <a:ea typeface="Malgun Gothic" panose="020B0503020000020004" pitchFamily="34" charset="-127"/>
              </a:rPr>
              <a:t>? </a:t>
            </a:r>
            <a:r>
              <a:rPr lang="ko-KR" altLang="en-US" b="0" u="none" dirty="0">
                <a:ea typeface="Malgun Gothic" panose="020B0503020000020004" pitchFamily="34" charset="-127"/>
              </a:rPr>
              <a:t>어떤 사람들이 코딩을 한다고 생각하나요</a:t>
            </a:r>
            <a:r>
              <a:rPr lang="en-US" altLang="ko-KR" b="0" u="none" dirty="0">
                <a:ea typeface="Malgun Gothic" panose="020B0503020000020004" pitchFamily="34" charset="-127"/>
              </a:rPr>
              <a:t>? </a:t>
            </a:r>
            <a:r>
              <a:rPr lang="ko-KR" altLang="en-US" b="0" u="none" dirty="0">
                <a:ea typeface="Malgun Gothic" panose="020B0503020000020004" pitchFamily="34" charset="-127"/>
              </a:rPr>
              <a:t>마음껏 상상해 보세요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baseline="0" dirty="0">
                <a:ea typeface="Malgun Gothic" panose="020B0503020000020004" pitchFamily="34" charset="-127"/>
              </a:rPr>
              <a:t>이 슬라이드의 목표는 분위기를 풀어 주는 것입니다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>
              <a:defRPr/>
            </a:pP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어린이들은 이러한 질문에 대해 실제로 대답하지 못할 수도 </a:t>
            </a:r>
            <a:r>
              <a:rPr lang="ko-KR" altLang="en-US" dirty="0">
                <a:ea typeface="Malgun Gothic" panose="020B0503020000020004" pitchFamily="34" charset="-127"/>
              </a:rPr>
              <a:t>있습니다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하지만 </a:t>
            </a:r>
            <a:r>
              <a:rPr lang="ko-KR" altLang="en-US" dirty="0">
                <a:ea typeface="Malgun Gothic" panose="020B0503020000020004" pitchFamily="34" charset="-127"/>
              </a:rPr>
              <a:t>이러한 </a:t>
            </a:r>
            <a:r>
              <a:rPr lang="ko-KR" altLang="en-US" kern="1200" baseline="0" dirty="0">
                <a:effectLst/>
                <a:latin typeface="+mn-lt"/>
                <a:ea typeface="Malgun Gothic" panose="020B0503020000020004" pitchFamily="34" charset="-127"/>
              </a:rPr>
              <a:t>질문을 </a:t>
            </a:r>
            <a:r>
              <a:rPr lang="ko-KR" altLang="en-US" dirty="0">
                <a:ea typeface="Malgun Gothic" panose="020B0503020000020004" pitchFamily="34" charset="-127"/>
              </a:rPr>
              <a:t>하면</a:t>
            </a:r>
            <a:r>
              <a:rPr lang="ko-KR" altLang="en-US" kern="1200" baseline="0" dirty="0">
                <a:effectLst/>
                <a:latin typeface="+mn-lt"/>
                <a:ea typeface="Malgun Gothic" panose="020B0503020000020004" pitchFamily="34" charset="-127"/>
              </a:rPr>
              <a:t> 교실에서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 토론이 시작되므로 어린이들이 코딩에 대해 가지고 있는 선입견을 파악할 수 있습니다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그러므로 어린이들이 정답을 몰라도 되는 즐거운 대화를 진행할 수 있도록 하세요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다음 슬라이드에서는 코딩과 관련된 오해를 바로잡아 자습서를 시작하기 전에 참가자들의 견해를 수정합니다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</a:t>
            </a:r>
            <a:r>
              <a:rPr lang="ko-KR" altLang="en-US" dirty="0">
                <a:ea typeface="Malgun Gothic" panose="020B0503020000020004" pitchFamily="34" charset="-127"/>
              </a:rPr>
              <a:t> 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4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“이제 코딩이 정말로 무엇인지 이야기해 봅시다</a:t>
            </a:r>
            <a:r>
              <a:rPr lang="en-US" altLang="ko-KR" b="0" u="none" dirty="0">
                <a:ea typeface="Malgun Gothic" panose="020B0503020000020004" pitchFamily="34" charset="-127"/>
              </a:rPr>
              <a:t>.”</a:t>
            </a:r>
          </a:p>
          <a:p>
            <a:endParaRPr lang="ko-KR" altLang="en-US" sz="1200" b="0" u="none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슬라이드 </a:t>
            </a:r>
            <a:r>
              <a:rPr lang="en-US" altLang="ko-KR" b="0" u="none" dirty="0">
                <a:ea typeface="Malgun Gothic" panose="020B0503020000020004" pitchFamily="34" charset="-127"/>
              </a:rPr>
              <a:t>5~7</a:t>
            </a:r>
            <a:r>
              <a:rPr lang="ko-KR" altLang="en-US" b="0" u="none" dirty="0">
                <a:ea typeface="Malgun Gothic" panose="020B0503020000020004" pitchFamily="34" charset="-127"/>
              </a:rPr>
              <a:t>의 목표는 코딩이 무엇인지 이해하기 쉽게 설명하는 것입니다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5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en-US" altLang="ko-KR" sz="1200" b="0" baseline="0" dirty="0">
                <a:latin typeface="Segoe Pro Light" charset="0"/>
                <a:ea typeface="Malgun Gothic" panose="020B0503020000020004" pitchFamily="34" charset="-127"/>
              </a:rPr>
              <a:t>"</a:t>
            </a:r>
            <a:r>
              <a:rPr lang="ko-KR" altLang="en-US" sz="1200" b="0" baseline="0" dirty="0">
                <a:latin typeface="Segoe Pro Light" charset="0"/>
                <a:ea typeface="Malgun Gothic" panose="020B0503020000020004" pitchFamily="34" charset="-127"/>
              </a:rPr>
              <a:t>코딩은 작성자가 지정한 작업을 수행할 수 있도록 기술적 명령을 제공하는 데 사용되는 언어입니다</a:t>
            </a:r>
            <a:r>
              <a:rPr lang="en-US" altLang="ko-KR" sz="1200" b="0" baseline="0" dirty="0">
                <a:latin typeface="Segoe Pro Light" charset="0"/>
                <a:ea typeface="Malgun Gothic" panose="020B0503020000020004" pitchFamily="34" charset="-127"/>
              </a:rPr>
              <a:t>. </a:t>
            </a:r>
            <a:r>
              <a:rPr lang="ko-KR" altLang="en-US" sz="1200" b="0" baseline="0" dirty="0">
                <a:latin typeface="Segoe Pro Light" charset="0"/>
                <a:ea typeface="Malgun Gothic" panose="020B0503020000020004" pitchFamily="34" charset="-127"/>
              </a:rPr>
              <a:t>코딩을 사용하면 여러 가지 유용한 명령을 작성할 수 있습니다</a:t>
            </a:r>
            <a:r>
              <a:rPr lang="en-US" altLang="ko-KR" sz="1200" b="0" baseline="0" dirty="0">
                <a:latin typeface="Segoe Pro Light" charset="0"/>
                <a:ea typeface="Malgun Gothic" panose="020B0503020000020004" pitchFamily="34" charset="-127"/>
              </a:rPr>
              <a:t>!"</a:t>
            </a:r>
            <a:endParaRPr lang="ko-KR" altLang="en-US" sz="1200" baseline="0" dirty="0"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sz="1200" dirty="0"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6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baseline="0" dirty="0">
                <a:ea typeface="Malgun Gothic" panose="020B0503020000020004" pitchFamily="34" charset="-127"/>
              </a:rPr>
              <a:t>“컴퓨터와 의사소통을 하려면 컴퓨터가 이해할 수 있는 언어로 명령을 내려야 합니다</a:t>
            </a:r>
            <a:r>
              <a:rPr lang="en-US" altLang="ko-KR" b="0" baseline="0" dirty="0">
                <a:ea typeface="Malgun Gothic" panose="020B0503020000020004" pitchFamily="34" charset="-127"/>
              </a:rPr>
              <a:t>. </a:t>
            </a:r>
            <a:r>
              <a:rPr lang="ko-KR" altLang="en-US" b="0" baseline="0" dirty="0">
                <a:ea typeface="Malgun Gothic" panose="020B0503020000020004" pitchFamily="34" charset="-127"/>
              </a:rPr>
              <a:t>코드가 바로 그 언어입니다</a:t>
            </a:r>
            <a:r>
              <a:rPr lang="en-US" altLang="ko-KR" b="0" baseline="0" dirty="0">
                <a:ea typeface="Malgun Gothic" panose="020B0503020000020004" pitchFamily="34" charset="-127"/>
              </a:rPr>
              <a:t>!” 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7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r>
              <a:rPr lang="ko-KR" altLang="en-US" b="0" u="none" dirty="0">
                <a:ea typeface="Malgun Gothic" panose="020B0503020000020004" pitchFamily="34" charset="-127"/>
              </a:rPr>
              <a:t>여러분도 코드를 작성해 볼 수 있을까요</a:t>
            </a:r>
            <a:r>
              <a:rPr lang="en-US" altLang="ko-KR" b="0" u="none" dirty="0">
                <a:ea typeface="Malgun Gothic" panose="020B0503020000020004" pitchFamily="34" charset="-127"/>
              </a:rPr>
              <a:t>? </a:t>
            </a:r>
            <a:r>
              <a:rPr lang="ko-KR" altLang="en-US" b="0" u="none" dirty="0">
                <a:ea typeface="Malgun Gothic" panose="020B0503020000020004" pitchFamily="34" charset="-127"/>
              </a:rPr>
              <a:t>좋아요</a:t>
            </a:r>
            <a:r>
              <a:rPr lang="en-US" altLang="ko-KR" b="0" u="none" dirty="0">
                <a:ea typeface="Malgun Gothic" panose="020B0503020000020004" pitchFamily="34" charset="-127"/>
              </a:rPr>
              <a:t>! </a:t>
            </a:r>
            <a:r>
              <a:rPr lang="ko-KR" altLang="en-US" b="0" u="none" dirty="0">
                <a:ea typeface="Malgun Gothic" panose="020B0503020000020004" pitchFamily="34" charset="-127"/>
              </a:rPr>
              <a:t>저도 그렇게 생각해요</a:t>
            </a:r>
            <a:r>
              <a:rPr lang="en-US" altLang="ko-KR" b="0" u="none" dirty="0">
                <a:ea typeface="Malgun Gothic" panose="020B0503020000020004" pitchFamily="34" charset="-127"/>
              </a:rPr>
              <a:t>!"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슬라이드 </a:t>
            </a:r>
            <a:r>
              <a:rPr lang="en-US" altLang="ko-KR" b="0" u="none" dirty="0">
                <a:ea typeface="Malgun Gothic" panose="020B0503020000020004" pitchFamily="34" charset="-127"/>
              </a:rPr>
              <a:t>9~11</a:t>
            </a:r>
            <a:r>
              <a:rPr lang="ko-KR" altLang="en-US" b="0" u="none" dirty="0">
                <a:ea typeface="Malgun Gothic" panose="020B0503020000020004" pitchFamily="34" charset="-127"/>
              </a:rPr>
              <a:t>의 목표는 코딩에 필요한 자질은 무엇인지 설명하는 것입니다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진행자 메모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이 연령대의 어린이들은 여럿이 함께 작업을 하고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독창적 기술을 개발하고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새로운 방법을 습득하는 데 관심이 많습니다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dirty="0">
                <a:ea typeface="Malgun Gothic" panose="020B0503020000020004" pitchFamily="34" charset="-127"/>
              </a:rPr>
              <a:t>따라서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 코딩은 이러한 모든 역량이 결합된 과정임을 강조해야 합니다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8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baseline="0" dirty="0">
                <a:ea typeface="Malgun Gothic" panose="020B0503020000020004" pitchFamily="34" charset="-127"/>
              </a:rPr>
              <a:t>“코딩이란 문제 해결입니다</a:t>
            </a:r>
            <a:r>
              <a:rPr lang="en-US" altLang="ko-KR" b="0" baseline="0" dirty="0">
                <a:ea typeface="Malgun Gothic" panose="020B0503020000020004" pitchFamily="34" charset="-127"/>
              </a:rPr>
              <a:t>!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우리 삶을 편리하게 만드는 새로운 것을 만들기 위해 코드가 사용됩니다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멀리 있는 사람한테 말을 걸고 싶으면 문자를 보낼 수 있는 것처럼 말이지요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!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이것도 문제를 해결하기 위해 기술을 이용한 사례입니다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!”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9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  <a:endParaRPr lang="ko-KR" altLang="en-US" dirty="0"/>
          </a:p>
          <a:p>
            <a:pPr lvl="2"/>
            <a:r>
              <a:rPr lang="en-US" altLang="ko-KR"/>
              <a:t>Third level</a:t>
            </a:r>
            <a:endParaRPr lang="ko-KR" altLang="en-US" dirty="0"/>
          </a:p>
          <a:p>
            <a:pPr lvl="3"/>
            <a:r>
              <a:rPr lang="en-US" altLang="ko-KR"/>
              <a:t>Fourth level</a:t>
            </a:r>
            <a:endParaRPr lang="ko-KR" altLang="en-US" dirty="0"/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Malgun Gothic" panose="020B0503020000020004" pitchFamily="34" charset="-127"/>
              </a:defRPr>
            </a:lvl1pPr>
          </a:lstStyle>
          <a:p>
            <a:fld id="{67E46FF7-969A-CE48-B675-E97143700550}" type="datetime1">
              <a:rPr lang="en-US" altLang="ko-KR" smtClean="0"/>
              <a:pPr/>
              <a:t>11/2/2017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Malgun Gothic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Malgun Gothic" panose="020B0503020000020004" pitchFamily="34" charset="-127"/>
              </a:defRPr>
            </a:lvl1pPr>
          </a:lstStyle>
          <a:p>
            <a:fld id="{697781E3-FF4B-EC42-A17F-8D66E4334D1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Malgun Gothic" panose="020B0503020000020004" pitchFamily="34" charset="-127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00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Hour of </a:t>
            </a:r>
            <a:r>
              <a:rPr lang="en-US" altLang="ko-KR" dirty="0" err="1"/>
              <a:t>CodeTM</a:t>
            </a:r>
            <a:r>
              <a:rPr lang="ko-KR" altLang="en-US" dirty="0"/>
              <a:t>에 오신 것을 환영합니다</a:t>
            </a:r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</a:t>
            </a:fld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331200" y="3924000"/>
            <a:ext cx="4558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Hour of Code</a:t>
            </a:r>
            <a:r>
              <a:rPr lang="en-US" altLang="ko-KR" sz="3600" baseline="300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TM</a:t>
            </a:r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에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오신 것을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환영합니다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상상력 발휘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상상력 발휘</a:t>
            </a:r>
            <a:endParaRPr lang="ko-KR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pic>
        <p:nvPicPr>
          <p:cNvPr id="2" name="Picture 1" descr="터프해 보이는 로봇 그림이 바닥에서 발사되어 공중으로 날아오릅니다." title="터프해 보이는 로봇 그림이 바닥에서 발사되어 공중으로 날아오릅니다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친구들과의 협력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친구들과의 협력</a:t>
            </a:r>
            <a:endParaRPr lang="ko-KR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웃고 있는 소녀 그림과 소년 그림의 머리를 무지개가 이어 주고 있습니다." title="웃고 있는 소녀 그림과 소년 그림의 머리를 무지개가 이어 주고 있습니다.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소년 그림이 웃으며 랩톱 컴퓨터로 작업하고 있는데, 둘의 머리에서 나타난 무지개로 웃고 있는 소녀 그림과 이어져 있습니다." title="소년 그림이 웃으며 랩톱 컴퓨터로 작업하고 있는데, 둘의 머리에서 나타난 무지개로 웃고 있는 소녀 그림과 이어져 있습니다.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소녀 그림이 웃으며 랩톱 컴퓨터로 작업하고 있는데, 둘의 머리에서 나타난 무지개로 웃고 있는 소년 그림과 이어져 있습니다." title="소녀 그림이 웃으며 랩톱 컴퓨터로 작업하고 있는데, 둘의 머리에서 나타난 무지개로 웃고 있는 소년 그림과 이어져 있습니다.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980337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여러분이 제일 </a:t>
            </a:r>
          </a:p>
          <a:p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좋아하는 활동은 무엇인가요</a:t>
            </a:r>
            <a:r>
              <a:rPr lang="en-US" altLang="ko-KR" sz="3600" dirty="0">
                <a:latin typeface="Segoe Pro Light" charset="0"/>
                <a:ea typeface="Malgun Gothic" panose="020B0503020000020004" pitchFamily="34" charset="-127"/>
              </a:rPr>
              <a:t>?</a:t>
            </a:r>
            <a:endParaRPr lang="ko-KR" altLang="en-US" sz="3600" dirty="0"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질문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여러분은 무슨 </a:t>
            </a:r>
            <a:r>
              <a:rPr lang="ko-KR" altLang="en-US"/>
              <a:t>활동을 좋아하나요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Boys and Girls Club of Bellevue 1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6623" y="1375935"/>
            <a:ext cx="44757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코딩을 배우면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컴퓨터의 도움을 받아 여러분이 제일 좋아하는 활동을 더욱 즐기는 법을 배울 수 있습니다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코딩을 여러분이 좋아하는 것의 </a:t>
            </a:r>
            <a:r>
              <a:rPr lang="ko-KR" altLang="en-US"/>
              <a:t>일부로 만드세요</a:t>
            </a:r>
            <a:endParaRPr lang="ko-KR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153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Minecraft Hour of </a:t>
            </a:r>
            <a:r>
              <a:rPr lang="en-US" altLang="ko-KR" sz="3600" noProof="1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Code</a:t>
            </a:r>
            <a:r>
              <a:rPr lang="en-US" altLang="ko-KR" sz="3600" baseline="30000" noProof="1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TM</a:t>
            </a:r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: 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영웅의 여정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How it goes down </a:t>
            </a:r>
            <a:endParaRPr lang="en-US" altLang="ko-KR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새 자습서는 </a:t>
            </a:r>
            <a:r>
              <a:rPr lang="en-US" altLang="ko-KR" sz="28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Code.org/Minecraft</a:t>
            </a:r>
            <a:r>
              <a:rPr lang="ko-KR" altLang="en-US" sz="28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에서 확인할 수 있습니다</a:t>
            </a:r>
            <a:r>
              <a:rPr lang="en-US" altLang="ko-KR" sz="28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Find your tutorial</a:t>
            </a:r>
            <a:endParaRPr lang="en-US" altLang="ko-KR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1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5050" y="36936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마무리하세요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마무리</a:t>
            </a:r>
            <a:endParaRPr lang="ko-KR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pic>
        <p:nvPicPr>
          <p:cNvPr id="8" name="Picture 7" descr="&lt;strong&gt;Hour Glass&lt;/strong&gt; Clip 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900127"/>
            <a:ext cx="3657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이제 자습서를 진행해 보았으니 다시 질문입니다</a:t>
            </a:r>
            <a:r>
              <a:rPr lang="en-US" altLang="ko-KR" sz="3600" dirty="0">
                <a:latin typeface="Segoe Pro Light" charset="0"/>
                <a:ea typeface="Malgun Gothic" panose="020B0503020000020004" pitchFamily="34" charset="-127"/>
              </a:rPr>
              <a:t>: </a:t>
            </a:r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코드는 무엇인가요</a:t>
            </a:r>
            <a:r>
              <a:rPr lang="en-US" altLang="ko-KR" sz="3600" dirty="0">
                <a:latin typeface="Segoe Pro Light" charset="0"/>
                <a:ea typeface="Malgun Gothic" panose="020B0503020000020004" pitchFamily="34" charset="-127"/>
              </a:rPr>
              <a:t>?</a:t>
            </a:r>
            <a:endParaRPr lang="ko-KR" altLang="en-US" sz="3600" dirty="0"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토론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이제 코딩을 </a:t>
            </a:r>
            <a:r>
              <a:rPr lang="ko-KR" altLang="en-US"/>
              <a:t>어떻게 생각하나요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ko-KR" altLang="en-US" sz="4800" b="0" dirty="0">
                <a:solidFill>
                  <a:schemeClr val="tx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잘 했어요</a:t>
            </a:r>
            <a:r>
              <a:rPr lang="en-US" altLang="ko-KR" sz="4800" b="0" dirty="0">
                <a:solidFill>
                  <a:schemeClr val="tx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다음 단계</a:t>
            </a:r>
            <a:endParaRPr lang="ko-KR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egoe UI Light" panose="020B0502040204020203" pitchFamily="34" charset="0"/>
                <a:ea typeface="Malgun Gothic" panose="020B0503020000020004" pitchFamily="34" charset="-127"/>
              </a:rPr>
              <a:t>1</a:t>
            </a:r>
            <a:endParaRPr lang="ko-KR" altLang="en-US" dirty="0"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egoe UI Light" panose="020B0502040204020203" pitchFamily="34" charset="0"/>
                <a:ea typeface="Malgun Gothic" panose="020B0503020000020004" pitchFamily="34" charset="-127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egoe UI Light" panose="020B0502040204020203" pitchFamily="34" charset="0"/>
                <a:ea typeface="Malgun Gothic" panose="020B0503020000020004" pitchFamily="34" charset="-127"/>
              </a:rPr>
              <a:t>3</a:t>
            </a:r>
            <a:endParaRPr lang="ko-KR" altLang="en-US" dirty="0"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53" dirty="0">
              <a:ea typeface="Malgun Gothic" panose="020B0503020000020004" pitchFamily="34" charset="-127"/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800" dirty="0">
              <a:latin typeface="Malgun Gothic" panose="020B0503020000020004" pitchFamily="34" charset="-127"/>
              <a:ea typeface="Malgun Gothic" panose="020B0503020000020004" pitchFamily="34" charset="-127"/>
              <a:cs typeface="Segoe Pr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3532" y="3057342"/>
            <a:ext cx="234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수료증 받기</a:t>
            </a:r>
            <a:endParaRPr lang="ko-KR" altLang="en-US" sz="2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>
                <a:solidFill>
                  <a:prstClr val="white"/>
                </a:solidFill>
                <a:latin typeface="Segoe Pro Light" charset="0"/>
                <a:ea typeface="Malgun Gothic" panose="020B0503020000020004" pitchFamily="34" charset="-127"/>
              </a:rPr>
              <a:t>다음에는 무엇을 배울 수 있을까요</a:t>
            </a:r>
            <a:r>
              <a:rPr lang="en-US" altLang="ko-KR" sz="3600" dirty="0">
                <a:solidFill>
                  <a:prstClr val="white"/>
                </a:solidFill>
                <a:latin typeface="Segoe Pro Light" charset="0"/>
                <a:ea typeface="Malgun Gothic" panose="020B0503020000020004" pitchFamily="34" charset="-127"/>
              </a:rPr>
              <a:t>? </a:t>
            </a:r>
          </a:p>
          <a:p>
            <a:pPr lvl="0"/>
            <a:r>
              <a:rPr lang="ko-KR" altLang="en-US" sz="3600" dirty="0">
                <a:solidFill>
                  <a:prstClr val="white"/>
                </a:solidFill>
                <a:latin typeface="Segoe Pro Light" charset="0"/>
                <a:ea typeface="Malgun Gothic" panose="020B0503020000020004" pitchFamily="34" charset="-127"/>
              </a:rPr>
              <a:t>여기서부터 계속해 나갈 수 있습니다</a:t>
            </a:r>
            <a:r>
              <a:rPr lang="en-US" altLang="ko-KR" sz="3600" dirty="0">
                <a:solidFill>
                  <a:prstClr val="white"/>
                </a:solidFill>
                <a:latin typeface="Segoe Pro Light" charset="0"/>
                <a:ea typeface="Malgun Gothic" panose="020B0503020000020004" pitchFamily="34" charset="-127"/>
              </a:rPr>
              <a:t>! </a:t>
            </a:r>
          </a:p>
          <a:p>
            <a:pPr lvl="0"/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pPr lvl="0"/>
            <a:r>
              <a:rPr lang="ko-KR" altLang="en-US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아래 단계에 따라 기념하고</a:t>
            </a:r>
            <a:r>
              <a:rPr lang="en-US" altLang="ko-KR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계속 배우고</a:t>
            </a:r>
            <a:r>
              <a:rPr lang="en-US" altLang="ko-KR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더욱 재미있게 즐길 수 있습니다</a:t>
            </a:r>
            <a:r>
              <a:rPr lang="en-US" altLang="ko-KR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! </a:t>
            </a:r>
            <a:endParaRPr lang="ko-KR" altLang="en-US" sz="180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더 즐기기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174065" y="3770444"/>
            <a:ext cx="2238719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Minecraft: Education Edition</a:t>
            </a:r>
            <a:r>
              <a:rPr lang="ko-KR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에 코드를 업로드하여 실제 게임으로 구현해 보세요</a:t>
            </a:r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!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059156" y="3057342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더 배우기</a:t>
            </a:r>
            <a:endParaRPr lang="ko-KR" altLang="en-US" sz="2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  <a:p>
            <a:endParaRPr lang="ko-KR" altLang="en-US" sz="2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57657" y="3770444"/>
            <a:ext cx="2142914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추가 리소스는 </a:t>
            </a:r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Microsoft.com/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digitalskills</a:t>
            </a:r>
            <a:r>
              <a:rPr lang="ko-KR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에서 확인할 수 있습니다</a:t>
            </a:r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3432" y="3770444"/>
            <a:ext cx="220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축하합니다</a:t>
            </a:r>
            <a:r>
              <a:rPr lang="en-US" altLang="ko-KR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! </a:t>
            </a:r>
            <a:r>
              <a:rPr lang="ko-KR" altLang="en-US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잘하셨어요</a:t>
            </a:r>
            <a:r>
              <a:rPr lang="en-US" altLang="ko-KR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! </a:t>
            </a:r>
            <a:r>
              <a:rPr lang="ko-KR" altLang="en-US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자습서가 끝나면 수료증이 나옵니다</a:t>
            </a:r>
            <a:r>
              <a:rPr lang="en-US" altLang="ko-KR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Segoe"/>
              <a:ea typeface="Malgun Gothic" panose="020B0503020000020004" pitchFamily="34" charset="-127"/>
              <a:cs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013" y="2257335"/>
            <a:ext cx="3761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코드에 대해 이야기해 봅시다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!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코딩에 대해 </a:t>
            </a:r>
            <a:r>
              <a:rPr lang="ko-KR" altLang="en-US"/>
              <a:t>이야기해 봅시다</a:t>
            </a:r>
            <a:endParaRPr lang="ko-KR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pic>
        <p:nvPicPr>
          <p:cNvPr id="3" name="Picture 2" descr="로켓 그림이 알록달록한 무지개 옆으로 날아갑니다" title="로켓 그림이 알록달록한 무지개 옆으로 날아갑니다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십대 남녀 청소년 그룹이 함께 보면서 작업하던 랩톱에서 고개를 들고 카메라를 향해 웃고 있습니다" title="십대 남녀 청소년 그룹이 함께 보면서 작업하던 랩톱에서 고개를 들고 카메라를 향해 웃고 있습니다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48" y="111816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7177" y="2244267"/>
            <a:ext cx="60017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Minecraft Hour of Code</a:t>
            </a:r>
            <a:r>
              <a:rPr lang="en-US" altLang="ko-KR" sz="3600" baseline="300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TM</a:t>
            </a:r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에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참여해 주셔서 감사합니다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15" name="Picture 14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참여해 </a:t>
            </a:r>
            <a:r>
              <a:rPr lang="ko-KR" altLang="en-US"/>
              <a:t>주셔서 감사합니다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pic>
        <p:nvPicPr>
          <p:cNvPr id="9" name="Picture 8" descr="Microsoft" title="Microsoft">
            <a:extLst>
              <a:ext uri="{FF2B5EF4-FFF2-40B4-BE49-F238E27FC236}">
                <a16:creationId xmlns:a16="http://schemas.microsoft.com/office/drawing/2014/main" id="{54A267DA-F138-4C6C-B592-275A207B7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DB24BC-F513-49F3-AB0B-28EF1CBE5CBC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ko-KR" altLang="en-US" sz="1200" dirty="0">
              <a:solidFill>
                <a:schemeClr val="bg1"/>
              </a:solidFill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© Code.org, 2017. Code.org®, CODE 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로고 및 </a:t>
            </a:r>
            <a:r>
              <a:rPr lang="en-US" altLang="ko-KR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Hour of </a:t>
            </a:r>
            <a:r>
              <a:rPr lang="en-US" altLang="ko-KR" sz="1200" noProof="1">
                <a:solidFill>
                  <a:schemeClr val="bg1"/>
                </a:solidFill>
                <a:ea typeface="Malgun Gothic" panose="020B0503020000020004" pitchFamily="34" charset="-127"/>
              </a:rPr>
              <a:t>Code</a:t>
            </a:r>
            <a:r>
              <a:rPr lang="en-US" altLang="ko-KR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®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Code.org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의 상표입니다</a:t>
            </a:r>
            <a:r>
              <a:rPr lang="en-US" altLang="ko-KR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Mojang © 2017. "Minecraft"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Mojang AB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의 상표입니다</a:t>
            </a:r>
            <a:r>
              <a:rPr lang="en-US" altLang="ko-KR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© 2017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ur of Code 2015 - WORLDWIDE.mp4" descr="Code.org의 Hour of CodeTM 동영상" title="Code.org의 Hour of CodeTM 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Code.org</a:t>
            </a:r>
            <a:r>
              <a:rPr lang="ko-KR" altLang="en-US" dirty="0"/>
              <a:t>의 </a:t>
            </a:r>
            <a:r>
              <a:rPr lang="en-US" altLang="ko-KR" dirty="0"/>
              <a:t>Hour of </a:t>
            </a:r>
            <a:r>
              <a:rPr lang="en-US" altLang="ko-KR" dirty="0" err="1"/>
              <a:t>CodeTM</a:t>
            </a:r>
            <a:r>
              <a:rPr lang="en-US" altLang="ko-KR" dirty="0"/>
              <a:t> </a:t>
            </a:r>
            <a:r>
              <a:rPr lang="ko-KR" altLang="en-US" dirty="0"/>
              <a:t>동영상</a:t>
            </a:r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149340"/>
            <a:ext cx="36575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코드는 무엇일까요</a:t>
            </a:r>
            <a:r>
              <a:rPr lang="en-US" altLang="ko-KR" sz="3600" dirty="0">
                <a:latin typeface="Segoe Pro Light" charset="0"/>
                <a:ea typeface="Malgun Gothic" panose="020B0503020000020004" pitchFamily="34" charset="-127"/>
              </a:rPr>
              <a:t>?</a:t>
            </a:r>
          </a:p>
          <a:p>
            <a:endParaRPr lang="ko-KR" altLang="en-US" sz="3600" dirty="0"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  <a:p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“코드”라는 말을 들으면 무엇이 생각나나요</a:t>
            </a:r>
            <a:r>
              <a:rPr lang="en-US" altLang="ko-KR" sz="3600" dirty="0">
                <a:latin typeface="Segoe Pro Light" charset="0"/>
                <a:ea typeface="Malgun Gothic" panose="020B0503020000020004" pitchFamily="34" charset="-127"/>
              </a:rPr>
              <a:t>?</a:t>
            </a:r>
            <a:endParaRPr lang="ko-KR" altLang="en-US" sz="1800" dirty="0">
              <a:effectLst/>
              <a:ea typeface="Malgun Gothic" panose="020B0503020000020004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질문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“코딩”에 대해 무엇을 </a:t>
            </a:r>
            <a:r>
              <a:rPr lang="ko-KR" altLang="en-US"/>
              <a:t>알고 있나요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733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코딩이란</a:t>
            </a:r>
            <a:r>
              <a:rPr lang="en-US" altLang="ko-KR"/>
              <a:t>...</a:t>
            </a:r>
            <a:endParaRPr lang="ko-KR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571371" y="1980337"/>
            <a:ext cx="33984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코딩은 앱과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Segoe Pro Light" charset="0"/>
              <a:ea typeface="Malgun Gothic" panose="020B0503020000020004" pitchFamily="34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웹 사이트를 만드는 방법입니다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</a:t>
            </a:r>
          </a:p>
        </p:txBody>
      </p:sp>
      <p:pic>
        <p:nvPicPr>
          <p:cNvPr id="3" name="Picture 2" descr="소년 그림이 눈을 감고 웃으며 일상 생활에서 다양한 방식으로 나타나는 코딩에 대해 생각합니다. 소년의 상상을 나타내기 위해 그 머리 위에 다양하고 재미있는 여러 가지 이미지가 나타나 있는데 그 중에 로봇과 보라색 코끼리, 휴대폰, 기타가 섞여 있습니다." title="소년 그림이 눈을 감고 웃으며 일상 생활에서 다양한 방식으로 나타나는 코딩에 대해 생각합니다. 소년의 상상을 나타내기 위해 그 머리 위에 다양하고 재미있는 여러 가지 이미지가 나타나 있는데 그 중에 로봇과 보라색 코끼리, 휴대폰, 기타가 섞여 있습니다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2851"/>
            <a:ext cx="9116501" cy="5715000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컴퓨터와 의사소통할 </a:t>
            </a:r>
            <a:r>
              <a:rPr lang="ko-KR" altLang="en-US"/>
              <a:t>수 있습니다</a:t>
            </a:r>
            <a:endParaRPr lang="ko-KR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pic>
        <p:nvPicPr>
          <p:cNvPr id="12" name="Picture 11" descr="한 소년이 태블릿과 모바일 기기에게 “안녕”이라고 인사하지만 기기들은 “?”라고 반응할 뿐입니다. 소년이 이들의 언어로 말하지 않았기 때문에 이들은 소년을 이해하지 못합니다." title="한 소년이 태블릿과 모바일 기기에게 “안녕”이라고 인사하지만 기기들은 “?”라고 반응할 뿐입니다. 소년이 이들의 언어로 말하지 않았기 때문에 이들은 소년을 이해하지 못합니다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0" y="1680801"/>
            <a:ext cx="2371101" cy="3669074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0625" y="682625"/>
            <a:ext cx="15081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Segoe Pro Light" charset="0"/>
                <a:ea typeface="Malgun Gothic" panose="020B0503020000020004" pitchFamily="34" charset="-127"/>
              </a:rPr>
              <a:t>안녕</a:t>
            </a:r>
            <a:r>
              <a:rPr lang="en-US" altLang="ko-KR" sz="3200" dirty="0">
                <a:latin typeface="Segoe Pro Light" charset="0"/>
                <a:ea typeface="Malgun Gothic" panose="020B0503020000020004" pitchFamily="34" charset="-127"/>
              </a:rPr>
              <a:t>!</a:t>
            </a:r>
            <a:endParaRPr lang="ko-KR" altLang="en-US" sz="3200" b="1" dirty="0">
              <a:latin typeface="Helvetica"/>
              <a:ea typeface="Malgun Gothic" panose="020B0503020000020004" pitchFamily="34" charset="-127"/>
              <a:cs typeface="Helvetica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889500" y="1365250"/>
            <a:ext cx="1635125" cy="904875"/>
            <a:chOff x="5810250" y="539750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5810250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Malgun Gothic" panose="020B0503020000020004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73750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Segoe Pro Light" charset="0"/>
                  <a:ea typeface="Malgun Gothic" panose="020B0503020000020004" pitchFamily="34" charset="-127"/>
                </a:rPr>
                <a:t>?</a:t>
              </a:r>
              <a:endParaRPr lang="ko-KR" altLang="en-US" sz="3200" b="1" dirty="0">
                <a:latin typeface="Helvetica"/>
                <a:ea typeface="Malgun Gothic" panose="020B0503020000020004" pitchFamily="34" charset="-127"/>
                <a:cs typeface="Helvetica"/>
              </a:endParaRPr>
            </a:p>
          </p:txBody>
        </p:sp>
      </p:grpSp>
      <p:grpSp>
        <p:nvGrpSpPr>
          <p:cNvPr id="28" name="Group 27" descr="한 소년이 태블릿과 모바일 기기에게 “안녕”이라고 인사하지만 기기들은 “?”라고 반응할 뿐입니다. 소년이 이들의 언어로 말하지 않았기 때문에 이들은 소년을 이해하지 못합니다." title="한 소년이 태블릿과 모바일 기기에게 “안녕”이라고 인사하지만 기기들은 “?”라고 반응할 뿐입니다. 소년이 이들의 언어로 말하지 않았기 때문에 이들은 소년을 이해하지 못합니다.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4" name="Picture 23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컴퓨터는 코드의 </a:t>
            </a:r>
            <a:r>
              <a:rPr lang="ko-KR" altLang="en-US"/>
              <a:t>언어를 이해합니다</a:t>
            </a:r>
            <a:endParaRPr lang="ko-KR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pic>
        <p:nvPicPr>
          <p:cNvPr id="10" name="Picture 9" descr="한 소녀가 태블릿과 모바일 기기에게 코드로 말을 겁니다. 소녀가 이들의 언어, 코드로 말했기 때문에 기기들도 이해합니다. " title="한 소녀가 태블릿과 모바일 기기에게 코드로 말을 겁니다. 소녀가 이들의 언어, 코드로 말했기 때문에 기기들도 이해합니다. 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5" y="1952625"/>
            <a:ext cx="2951251" cy="339725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92375" y="682625"/>
            <a:ext cx="15081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Segoe Pro Light" charset="0"/>
                <a:ea typeface="Malgun Gothic" panose="020B0503020000020004" pitchFamily="34" charset="-127"/>
              </a:rPr>
              <a:t>&lt;/&gt; {}</a:t>
            </a:r>
            <a:endParaRPr lang="ko-KR" altLang="en-US" sz="3200" b="1" dirty="0">
              <a:latin typeface="Helvetica"/>
              <a:ea typeface="Malgun Gothic" panose="020B0503020000020004" pitchFamily="34" charset="-127"/>
              <a:cs typeface="Helvetic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73625" y="1349375"/>
            <a:ext cx="1635125" cy="904875"/>
            <a:chOff x="4873625" y="1317625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4873625" y="1317625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Malgun Gothic" panose="020B0503020000020004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7124" y="1460500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Segoe Pro Light" charset="0"/>
                  <a:ea typeface="Malgun Gothic" panose="020B0503020000020004" pitchFamily="34" charset="-127"/>
                </a:rPr>
                <a:t>:)</a:t>
              </a:r>
              <a:endParaRPr lang="ko-KR" altLang="en-US" sz="3200" b="1" dirty="0">
                <a:latin typeface="Helvetica"/>
                <a:ea typeface="Malgun Gothic" panose="020B0503020000020004" pitchFamily="34" charset="-127"/>
                <a:cs typeface="Helvetica"/>
              </a:endParaRPr>
            </a:p>
          </p:txBody>
        </p:sp>
      </p:grpSp>
      <p:grpSp>
        <p:nvGrpSpPr>
          <p:cNvPr id="24" name="Group 23" descr="한 소녀가 태블릿과 모바일 기기에게 코드로 말을 겁니다. 소녀가 이들의 언어, 코드로 말했기 때문에 기기들도 이해합니다. " title="한 소녀가 태블릿과 모바일 기기에게 코드로 말을 겁니다. 소녀가 이들의 언어, 코드로 말했기 때문에 기기들도 이해합니다. 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6" name="Picture 25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코딩이란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...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코딩은 무엇일까요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pic>
        <p:nvPicPr>
          <p:cNvPr id="8" name="Picture 7" descr="블록 위에 서 있는 Bot과 Turtle" title="블록 위에 서 있는 Bot과 Turtl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문제 해결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문제 해결</a:t>
            </a:r>
            <a:endParaRPr lang="ko-KR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pic>
        <p:nvPicPr>
          <p:cNvPr id="10" name="Picture 9" descr="알록달록한 링 쌓기 장난감이 두 다리와 두 눈을 갖도록 의인화되어 블록 위에 서 있습니다." title="알록달록한 링 쌓기 장난감이 두 다리와 두 눈을 갖도록 의인화되어 블록 위에 서 있습니다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1984</Words>
  <Application>Microsoft Office PowerPoint</Application>
  <PresentationFormat>On-screen Show (16:10)</PresentationFormat>
  <Paragraphs>327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handy</vt:lpstr>
      <vt:lpstr>Malgun Gothic</vt:lpstr>
      <vt:lpstr>Malgun Gothic</vt:lpstr>
      <vt:lpstr>Segoe</vt:lpstr>
      <vt:lpstr>Arial</vt:lpstr>
      <vt:lpstr>Calibri</vt:lpstr>
      <vt:lpstr>Calibri Light</vt:lpstr>
      <vt:lpstr>Helvetica</vt:lpstr>
      <vt:lpstr>Segoe Pro</vt:lpstr>
      <vt:lpstr>Segoe Pro Light</vt:lpstr>
      <vt:lpstr>Segoe UI Light</vt:lpstr>
      <vt:lpstr>Office Theme</vt:lpstr>
      <vt:lpstr>Hour of CodeTM에 오신 것을 환영합니다</vt:lpstr>
      <vt:lpstr>코딩에 대해 이야기해 봅시다</vt:lpstr>
      <vt:lpstr>Code.org의 Hour of CodeTM 동영상</vt:lpstr>
      <vt:lpstr>“코딩”에 대해 무엇을 알고 있나요?</vt:lpstr>
      <vt:lpstr>코딩이란...</vt:lpstr>
      <vt:lpstr>컴퓨터와 의사소통할 수 있습니다</vt:lpstr>
      <vt:lpstr>컴퓨터는 코드의 언어를 이해합니다</vt:lpstr>
      <vt:lpstr>코딩은 무엇일까요?</vt:lpstr>
      <vt:lpstr>문제 해결</vt:lpstr>
      <vt:lpstr>상상력 발휘</vt:lpstr>
      <vt:lpstr>친구들과의 협력</vt:lpstr>
      <vt:lpstr>여러분은 무슨 활동을 좋아하나요?</vt:lpstr>
      <vt:lpstr>코딩을 여러분이 좋아하는 것의 일부로 만드세요</vt:lpstr>
      <vt:lpstr>How it goes down </vt:lpstr>
      <vt:lpstr>Find your tutorial</vt:lpstr>
      <vt:lpstr>마무리</vt:lpstr>
      <vt:lpstr>이제 코딩을 어떻게 생각하나요?</vt:lpstr>
      <vt:lpstr>PowerPoint Presentation</vt:lpstr>
      <vt:lpstr>다음 단계</vt:lpstr>
      <vt:lpstr>참여해 주셔서 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2015-11-21T15:15:15Z</dcterms:created>
  <dcterms:modified xsi:type="dcterms:W3CDTF">2017-11-02T07:02:25Z</dcterms:modified>
</cp:coreProperties>
</file>